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6" r:id="rId3"/>
    <p:sldId id="274" r:id="rId4"/>
    <p:sldId id="268" r:id="rId5"/>
    <p:sldId id="267" r:id="rId6"/>
    <p:sldId id="259" r:id="rId7"/>
    <p:sldId id="261" r:id="rId8"/>
    <p:sldId id="270" r:id="rId9"/>
    <p:sldId id="275" r:id="rId10"/>
    <p:sldId id="269" r:id="rId11"/>
    <p:sldId id="272" r:id="rId12"/>
    <p:sldId id="260" r:id="rId13"/>
    <p:sldId id="263" r:id="rId14"/>
    <p:sldId id="262" r:id="rId15"/>
    <p:sldId id="265" r:id="rId16"/>
    <p:sldId id="273" r:id="rId17"/>
    <p:sldId id="284" r:id="rId18"/>
    <p:sldId id="281" r:id="rId19"/>
    <p:sldId id="266" r:id="rId20"/>
    <p:sldId id="280" r:id="rId21"/>
    <p:sldId id="282" r:id="rId22"/>
    <p:sldId id="283" r:id="rId23"/>
    <p:sldId id="278" r:id="rId24"/>
    <p:sldId id="279" r:id="rId25"/>
    <p:sldId id="27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E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109" autoAdjust="0"/>
    <p:restoredTop sz="94660"/>
  </p:normalViewPr>
  <p:slideViewPr>
    <p:cSldViewPr snapToGrid="0">
      <p:cViewPr varScale="1">
        <p:scale>
          <a:sx n="82" d="100"/>
          <a:sy n="82" d="100"/>
        </p:scale>
        <p:origin x="11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8:49:24.988"/>
    </inkml:context>
    <inkml:brush xml:id="br0">
      <inkml:brushProperty name="width" value="0.035" units="cm"/>
      <inkml:brushProperty name="height" value="0.035" units="cm"/>
      <inkml:brushProperty name="color" value="#E71224"/>
    </inkml:brush>
  </inkml:definitions>
  <inkml:trace contextRef="#ctx0" brushRef="#br0">27 30 24575,'0'4'0,"0"0"0,1 0 0,-1-1 0,1 1 0,0 0 0,1-1 0,-1 1 0,0-1 0,4 6 0,-4-7 0,0-1 0,0 1 0,0-1 0,0 1 0,0-1 0,0 0 0,1 1 0,-1-1 0,0 0 0,1 0 0,-1 0 0,1 0 0,-1 0 0,1 0 0,-1 0 0,1 0 0,0-1 0,-1 1 0,1-1 0,0 1 0,2-1 0,-1 0 0,-1 0 0,0 0 0,1 0 0,-1-1 0,0 1 0,1-1 0,-1 1 0,0-1 0,0 0 0,0 0 0,0 0 0,0 0 0,0 0 0,0 0 0,0-1 0,2-1 0,-3 2 0,0-1 0,0 1 0,-1 0 0,1 0 0,-1 0 0,1-1 0,-1 1 0,1 0 0,-1-1 0,0 1 0,1 0 0,-1-1 0,0 1 0,0 0 0,0-1 0,0 1 0,0 0 0,-1-1 0,1 1 0,0 0 0,-1-1 0,1 1 0,-1 0 0,1 0 0,-1-1 0,1 1 0,-1 0 0,0 0 0,0 0 0,-1-2 0,0 1 0,0 0 0,0 0 0,0 0 0,0 0 0,-1 1 0,1-1 0,0 1 0,-1-1 0,1 1 0,-1 0 0,0 0 0,1 0 0,-1 1 0,0-1 0,0 0 0,0 1 0,1 0 0,-1 0 0,0-1 0,0 2 0,0-1 0,0 0 0,1 1 0,-1-1 0,-5 3 0,7-3 0,1 1 0,-1-1 0,0 1 0,1-1 0,-1 1 0,0 0 0,1-1 0,-1 1 0,1 0 0,-1-1 0,1 1 0,0 0 0,-1 0 0,1 0 0,0 0 0,-1-1 0,1 1 0,0 0 0,0 0 0,0 0 0,0 0 0,0 0 0,0-1 0,0 1 0,0 0 0,0 0 0,0 0 0,0 0 0,1 0 0,-1-1 0,0 1 0,1 0 0,-1 0 0,0 0 0,2 1 0,-2-1 0,1 1 0,0 0 0,0 0 0,0-1 0,0 1 0,1-1 0,-1 1 0,0-1 0,1 0 0,-1 1 0,1-1 0,-1 0 0,1 0 0,-1 0 0,4 1 0,-4-1 0,-1-1 0,1 0 0,0 1 0,0-1 0,0 0 0,-1 0 0,1 0 0,0 1 0,0-1 0,0 0 0,-1 0 0,1 0 0,0 0 0,0-1 0,0 1 0,-1 0 0,1 0 0,0 0 0,0-1 0,0 1 0,-1 0 0,1-1 0,0 1 0,-1-1 0,1 1 0,0-1 0,-1 1 0,1-1 0,-1 1 0,1-1 0,-1 0 0,1 1 0,-1-1 0,1 0 0,-1 1 0,1-1 0,-1-1 0,0 1 0,0 0 0,0 1 0,0-1 0,0 0 0,0 0 0,-1 0 0,1 0 0,0 1 0,-1-1 0,1 0 0,-1 0 0,1 0 0,-1 1 0,1-1 0,-1 0 0,1 1 0,-1-1 0,1 1 0,-1-1 0,0 1 0,0-1 0,1 1 0,-1-1 0,0 1 0,0-1 0,1 1 0,-1 0 0,0-1 0,0 1 0,0 0 0,0 0 0,1 0 0,-1 0 0,0 0 0,-1 0 0,0-1 0,1 1 0,-1 0 0,0 0 0,1 0 0,-1 0 0,1 0 0,-1 0 0,0 0 0,1 1 0,-1-1 0,1 0 0,-1 1 0,1-1 0,-1 1 0,1 0 0,-1 0 0,1-1 0,-1 1 0,1 0 0,0 0 0,0 0 0,-1 0 0,1 1 0,0-1 0,0 0 0,0 0 0,0 1 0,-1 1 0,1 0 0,0 0 0,0-1 0,1 1 0,-1 0 0,1 0 0,-1 0 0,1 0 0,0 0 0,0 0 0,0 0 0,1 0 0,-1 0 0,1 0 0,-1 0 0,2 3 0,-1-4 0,0 0 0,0-1 0,0 1 0,0-1 0,1 1 0,-1-1 0,0 1 0,1-1 0,-1 0 0,0 0 0,1 1 0,0-1 0,-1 0 0,1 0 0,0-1 0,-1 1 0,1 0 0,0-1 0,0 1 0,0-1 0,0 1 0,0-1 0,2 0 0,2 1 0,0 0 0,0-1 0,-1 0 0,1-1 0,0 1 0,8-3 0,-12 3 0,0-1 0,0 0 0,0 0 0,0-1 0,-1 1 0,1 0 0,0-1 0,-1 1 0,1-1 0,-1 1 0,1-1 0,-1 1 0,0-1 0,0 0 0,0 0 0,0 0 0,0 0 0,0 0 0,-1 0 0,1 0 0,0 0 0,-1 0 0,0 0 0,1 0 0,-1 0 0,0-3 0,0-2 0,1 0 0,-2 0 0,1-1 0,-1 1 0,0 0 0,-3-11 0,3 16 0,0 1 0,0-1 0,0 1 0,-1-1 0,1 1 0,0 0 0,-1-1 0,0 1 0,1 0 0,-1 0 0,0 0 0,1 0 0,-1 0 0,0 1 0,0-1 0,0 0 0,-3 0 0,-34-6 0,37 6 0,0 1 0,-1 0 0,1 0 0,0 0 0,-1 0 0,1 1 0,0-1 0,0 1 0,-1-1 0,1 1 0,0 0 0,0 0 0,0 0 0,-1 0 0,1 0 0,0 0 0,1 0 0,-1 1 0,-3 2 0,3-1 0,0 0 0,1-1 0,0 1 0,-1 0 0,1 0 0,0-1 0,0 1 0,1 0 0,-1 0 0,0 0 0,1 0 0,0 0 0,0 0 0,0 6 0,0-2 0,1-1 0,-1 0 0,1 0 0,0 0 0,1 1 0,-1-1 0,4 7 0,-4-11 0,0 0 0,0 0 0,0-1 0,1 1 0,-1 0 0,0-1 0,1 1 0,-1-1 0,1 1 0,0-1 0,-1 0 0,1 0 0,0 0 0,0 0 0,0 0 0,0 0 0,0 0 0,0-1 0,0 1 0,0-1 0,0 1 0,0-1 0,0 0 0,0 0 0,4 0 0,4 0 0,-7 0 0,-1 1 0,1-1 0,0 0 0,-1-1 0,1 1 0,-1 0 0,1-1 0,0 0 0,3-1 0,-5 1 0,0 0 0,0 0 0,0 0 0,0 0 0,0 0 0,0 0 0,0-1 0,0 1 0,0 0 0,-1-1 0,1 1 0,0-1 0,-1 1 0,0-1 0,1 1 0,-1-1 0,0 1 0,1-1 0,-1-2 0,1-8-1365,-1 6-5461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5/17/2024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5/17/2024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5/17/2024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5/17/2024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5/17/2024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5/17/2024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5/17/2024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5/17/2024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5/17/2024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5/17/2024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5/17/2024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5/17/2024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g"/><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g"/><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hyperlink" Target="https://data.gov.ua/" TargetMode="External"/><Relationship Id="rId7"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xml"/><Relationship Id="rId6" Type="http://schemas.openxmlformats.org/officeDocument/2006/relationships/hyperlink" Target="https://index.minfin.com.ua/ua/reference/people/2012/" TargetMode="External"/><Relationship Id="rId5" Type="http://schemas.openxmlformats.org/officeDocument/2006/relationships/hyperlink" Target="https://simplemaps.com/world-cities" TargetMode="External"/><Relationship Id="rId4" Type="http://schemas.openxmlformats.org/officeDocument/2006/relationships/hyperlink" Target="https://github.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6.jpg"/><Relationship Id="rId10" Type="http://schemas.openxmlformats.org/officeDocument/2006/relationships/image" Target="../media/image12.png"/><Relationship Id="rId4" Type="http://schemas.openxmlformats.org/officeDocument/2006/relationships/image" Target="../media/image8.jpeg"/><Relationship Id="rId9"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jp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jp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1.xml"/><Relationship Id="rId5" Type="http://schemas.openxmlformats.org/officeDocument/2006/relationships/image" Target="../media/image6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2.png"/><Relationship Id="rId7" Type="http://schemas.openxmlformats.org/officeDocument/2006/relationships/image" Target="../media/image17.jpg"/><Relationship Id="rId12" Type="http://schemas.openxmlformats.org/officeDocument/2006/relationships/image" Target="../media/image21.jpe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16.jpg"/><Relationship Id="rId11" Type="http://schemas.openxmlformats.org/officeDocument/2006/relationships/image" Target="../media/image20.jpg"/><Relationship Id="rId5" Type="http://schemas.openxmlformats.org/officeDocument/2006/relationships/image" Target="../media/image15.jpg"/><Relationship Id="rId10" Type="http://schemas.openxmlformats.org/officeDocument/2006/relationships/image" Target="../media/image6.jpg"/><Relationship Id="rId4" Type="http://schemas.openxmlformats.org/officeDocument/2006/relationships/image" Target="../media/image3.png"/><Relationship Id="rId9" Type="http://schemas.openxmlformats.org/officeDocument/2006/relationships/image" Target="../media/image19.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jpg"/><Relationship Id="rId2" Type="http://schemas.openxmlformats.org/officeDocument/2006/relationships/image" Target="../media/image22.jp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1.xml"/><Relationship Id="rId1" Type="http://schemas.openxmlformats.org/officeDocument/2006/relationships/video" Target="https://www.youtube.com/embed/E_8E_pmKKcU?feature=oembed" TargetMode="External"/><Relationship Id="rId6" Type="http://schemas.openxmlformats.org/officeDocument/2006/relationships/hyperlink" Target="https://www.youtube.com/watch?v=E_8E_pmKKcU" TargetMode="External"/><Relationship Id="rId5" Type="http://schemas.openxmlformats.org/officeDocument/2006/relationships/image" Target="../media/image27.jpe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png"/><Relationship Id="rId7" Type="http://schemas.openxmlformats.org/officeDocument/2006/relationships/image" Target="../media/image32.jpe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3E84-3A8B-DA95-250E-A29D241BBBF3}"/>
              </a:ext>
            </a:extLst>
          </p:cNvPr>
          <p:cNvSpPr>
            <a:spLocks noGrp="1"/>
          </p:cNvSpPr>
          <p:nvPr>
            <p:ph type="ctrTitle"/>
          </p:nvPr>
        </p:nvSpPr>
        <p:spPr>
          <a:xfrm>
            <a:off x="1570656" y="876299"/>
            <a:ext cx="7193280" cy="3616960"/>
          </a:xfrm>
        </p:spPr>
        <p:txBody>
          <a:bodyPr>
            <a:normAutofit/>
          </a:bodyPr>
          <a:lstStyle/>
          <a:p>
            <a:pPr algn="l"/>
            <a:r>
              <a:rPr lang="fr-FR" sz="4800" dirty="0"/>
              <a:t>Projet </a:t>
            </a:r>
            <a:br>
              <a:rPr lang="uk-UA" sz="4800" dirty="0"/>
            </a:br>
            <a:r>
              <a:rPr lang="fr-FR" sz="4800" dirty="0"/>
              <a:t>"Enseignement supérieur en Ukraine"</a:t>
            </a:r>
            <a:endParaRPr lang="uk-UA" sz="4800" dirty="0"/>
          </a:p>
        </p:txBody>
      </p:sp>
      <p:sp>
        <p:nvSpPr>
          <p:cNvPr id="3" name="Subtitle 2">
            <a:extLst>
              <a:ext uri="{FF2B5EF4-FFF2-40B4-BE49-F238E27FC236}">
                <a16:creationId xmlns:a16="http://schemas.microsoft.com/office/drawing/2014/main" id="{C15E5640-2826-739B-3B97-D204BAC68B8F}"/>
              </a:ext>
            </a:extLst>
          </p:cNvPr>
          <p:cNvSpPr>
            <a:spLocks noGrp="1"/>
          </p:cNvSpPr>
          <p:nvPr>
            <p:ph type="subTitle" idx="1"/>
          </p:nvPr>
        </p:nvSpPr>
        <p:spPr>
          <a:xfrm>
            <a:off x="1696720" y="4909822"/>
            <a:ext cx="6695440" cy="1071879"/>
          </a:xfrm>
        </p:spPr>
        <p:txBody>
          <a:bodyPr>
            <a:noAutofit/>
          </a:bodyPr>
          <a:lstStyle/>
          <a:p>
            <a:pPr algn="l"/>
            <a:r>
              <a:rPr lang="en-US" dirty="0"/>
              <a:t>Analyst</a:t>
            </a:r>
            <a:r>
              <a:rPr lang="uk-UA" dirty="0"/>
              <a:t>у</a:t>
            </a:r>
            <a:r>
              <a:rPr lang="en-US" dirty="0"/>
              <a:t> de données</a:t>
            </a:r>
          </a:p>
          <a:p>
            <a:pPr algn="l"/>
            <a:r>
              <a:rPr lang="en-US" sz="2000" dirty="0" err="1"/>
              <a:t>Technobel</a:t>
            </a:r>
            <a:r>
              <a:rPr lang="en-US" sz="2000"/>
              <a:t> 2023-2024</a:t>
            </a:r>
            <a:endParaRPr lang="uk-UA" sz="2000" dirty="0"/>
          </a:p>
        </p:txBody>
      </p:sp>
      <p:sp>
        <p:nvSpPr>
          <p:cNvPr id="4" name="Subtitle 2">
            <a:extLst>
              <a:ext uri="{FF2B5EF4-FFF2-40B4-BE49-F238E27FC236}">
                <a16:creationId xmlns:a16="http://schemas.microsoft.com/office/drawing/2014/main" id="{EE488A2D-7F9D-3536-69EF-E29802A2CBE3}"/>
              </a:ext>
            </a:extLst>
          </p:cNvPr>
          <p:cNvSpPr txBox="1">
            <a:spLocks/>
          </p:cNvSpPr>
          <p:nvPr/>
        </p:nvSpPr>
        <p:spPr>
          <a:xfrm>
            <a:off x="1696720" y="3881119"/>
            <a:ext cx="5315554" cy="797560"/>
          </a:xfrm>
          <a:prstGeom prst="rect">
            <a:avLst/>
          </a:prstGeom>
        </p:spPr>
        <p:txBody>
          <a:bodyPr vert="horz" lIns="91440" tIns="0" rIns="91440" bIns="45720" rtlCol="0" anchor="b">
            <a:normAutofit/>
          </a:bodyPr>
          <a:lstStyle>
            <a:lvl1pPr marL="0" indent="0" algn="r"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9pPr>
          </a:lstStyle>
          <a:p>
            <a:pPr algn="l"/>
            <a:r>
              <a:rPr lang="en-US" sz="3200" dirty="0"/>
              <a:t>SHYLKINA Olena</a:t>
            </a:r>
            <a:endParaRPr lang="uk-UA" sz="3200" dirty="0"/>
          </a:p>
        </p:txBody>
      </p:sp>
      <p:pic>
        <p:nvPicPr>
          <p:cNvPr id="10" name="Picture 9" descr="A group of people sitting at desks in a lecture hall&#10;&#10;Description automatically generated">
            <a:extLst>
              <a:ext uri="{FF2B5EF4-FFF2-40B4-BE49-F238E27FC236}">
                <a16:creationId xmlns:a16="http://schemas.microsoft.com/office/drawing/2014/main" id="{265B5A93-7CF6-A883-1B4A-FAC9F3B4241B}"/>
              </a:ext>
            </a:extLst>
          </p:cNvPr>
          <p:cNvPicPr>
            <a:picLocks noChangeAspect="1"/>
          </p:cNvPicPr>
          <p:nvPr/>
        </p:nvPicPr>
        <p:blipFill>
          <a:blip r:embed="rId3"/>
          <a:stretch>
            <a:fillRect/>
          </a:stretch>
        </p:blipFill>
        <p:spPr>
          <a:xfrm>
            <a:off x="5615183" y="2489200"/>
            <a:ext cx="6053667" cy="3408680"/>
          </a:xfrm>
          <a:prstGeom prst="rect">
            <a:avLst/>
          </a:prstGeom>
        </p:spPr>
      </p:pic>
      <p:pic>
        <p:nvPicPr>
          <p:cNvPr id="12" name="Picture 11" descr="A blue and yellow striped surface&#10;&#10;Description automatically generated">
            <a:extLst>
              <a:ext uri="{FF2B5EF4-FFF2-40B4-BE49-F238E27FC236}">
                <a16:creationId xmlns:a16="http://schemas.microsoft.com/office/drawing/2014/main" id="{68E97145-F0E4-644C-6B18-7CD540CB80DD}"/>
              </a:ext>
            </a:extLst>
          </p:cNvPr>
          <p:cNvPicPr>
            <a:picLocks noChangeAspect="1"/>
          </p:cNvPicPr>
          <p:nvPr/>
        </p:nvPicPr>
        <p:blipFill>
          <a:blip r:embed="rId4"/>
          <a:stretch>
            <a:fillRect/>
          </a:stretch>
        </p:blipFill>
        <p:spPr>
          <a:xfrm>
            <a:off x="8489616" y="5698622"/>
            <a:ext cx="1902793" cy="566158"/>
          </a:xfrm>
          <a:prstGeom prst="rect">
            <a:avLst/>
          </a:prstGeom>
        </p:spPr>
      </p:pic>
      <p:pic>
        <p:nvPicPr>
          <p:cNvPr id="13" name="Picture 12" descr="A blue and yellow striped surface&#10;&#10;Description automatically generated">
            <a:extLst>
              <a:ext uri="{FF2B5EF4-FFF2-40B4-BE49-F238E27FC236}">
                <a16:creationId xmlns:a16="http://schemas.microsoft.com/office/drawing/2014/main" id="{538282E5-18C6-D172-9CBE-8E55016F5BC1}"/>
              </a:ext>
            </a:extLst>
          </p:cNvPr>
          <p:cNvPicPr>
            <a:picLocks noChangeAspect="1"/>
          </p:cNvPicPr>
          <p:nvPr/>
        </p:nvPicPr>
        <p:blipFill>
          <a:blip r:embed="rId4"/>
          <a:stretch>
            <a:fillRect/>
          </a:stretch>
        </p:blipFill>
        <p:spPr>
          <a:xfrm>
            <a:off x="0" y="2174240"/>
            <a:ext cx="985520" cy="510539"/>
          </a:xfrm>
          <a:prstGeom prst="rect">
            <a:avLst/>
          </a:prstGeom>
        </p:spPr>
      </p:pic>
    </p:spTree>
    <p:extLst>
      <p:ext uri="{BB962C8B-B14F-4D97-AF65-F5344CB8AC3E}">
        <p14:creationId xmlns:p14="http://schemas.microsoft.com/office/powerpoint/2010/main" val="977366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601731C-EBDE-168E-3B15-584D0A52AAF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 name="Picture 2" descr="A collage of different buildings&#10;&#10;Description automatically generated">
            <a:extLst>
              <a:ext uri="{FF2B5EF4-FFF2-40B4-BE49-F238E27FC236}">
                <a16:creationId xmlns:a16="http://schemas.microsoft.com/office/drawing/2014/main" id="{58E4CB22-6D50-5E1E-87D1-480C0782A8CE}"/>
              </a:ext>
            </a:extLst>
          </p:cNvPr>
          <p:cNvPicPr>
            <a:picLocks noChangeAspect="1"/>
          </p:cNvPicPr>
          <p:nvPr/>
        </p:nvPicPr>
        <p:blipFill rotWithShape="1">
          <a:blip r:embed="rId3">
            <a:alphaModFix amt="35000"/>
          </a:blip>
          <a:srcRect t="9822" r="-1" b="5905"/>
          <a:stretch/>
        </p:blipFill>
        <p:spPr>
          <a:xfrm>
            <a:off x="19965" y="0"/>
            <a:ext cx="12191695" cy="6858000"/>
          </a:xfrm>
          <a:prstGeom prst="rect">
            <a:avLst/>
          </a:prstGeom>
        </p:spPr>
      </p:pic>
      <p:pic>
        <p:nvPicPr>
          <p:cNvPr id="30" name="Picture 29">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4" name="Title 3">
            <a:extLst>
              <a:ext uri="{FF2B5EF4-FFF2-40B4-BE49-F238E27FC236}">
                <a16:creationId xmlns:a16="http://schemas.microsoft.com/office/drawing/2014/main" id="{75350975-E49A-D747-A9C4-403A08EE2A05}"/>
              </a:ext>
            </a:extLst>
          </p:cNvPr>
          <p:cNvSpPr>
            <a:spLocks noGrp="1"/>
          </p:cNvSpPr>
          <p:nvPr>
            <p:ph type="ctrTitle"/>
          </p:nvPr>
        </p:nvSpPr>
        <p:spPr>
          <a:xfrm>
            <a:off x="1757678" y="3640542"/>
            <a:ext cx="6573522" cy="2628177"/>
          </a:xfrm>
        </p:spPr>
        <p:txBody>
          <a:bodyPr>
            <a:normAutofit/>
          </a:bodyPr>
          <a:lstStyle/>
          <a:p>
            <a:pPr algn="l"/>
            <a:r>
              <a:rPr lang="en-US" sz="6600" dirty="0" err="1"/>
              <a:t>Projet</a:t>
            </a:r>
            <a:br>
              <a:rPr lang="uk-UA" sz="6600" dirty="0"/>
            </a:br>
            <a:endParaRPr lang="uk-UA" sz="6600" dirty="0"/>
          </a:p>
        </p:txBody>
      </p:sp>
      <p:sp>
        <p:nvSpPr>
          <p:cNvPr id="6" name="Subtitle 5">
            <a:extLst>
              <a:ext uri="{FF2B5EF4-FFF2-40B4-BE49-F238E27FC236}">
                <a16:creationId xmlns:a16="http://schemas.microsoft.com/office/drawing/2014/main" id="{E5AFEB5F-45D0-0ADD-708E-A80D630D0E4A}"/>
              </a:ext>
            </a:extLst>
          </p:cNvPr>
          <p:cNvSpPr>
            <a:spLocks noGrp="1"/>
          </p:cNvSpPr>
          <p:nvPr>
            <p:ph type="subTitle" idx="1"/>
          </p:nvPr>
        </p:nvSpPr>
        <p:spPr>
          <a:xfrm>
            <a:off x="3413760" y="1457619"/>
            <a:ext cx="5751744" cy="1878123"/>
          </a:xfrm>
        </p:spPr>
        <p:txBody>
          <a:bodyPr>
            <a:noAutofit/>
          </a:bodyPr>
          <a:lstStyle/>
          <a:p>
            <a:pPr algn="l"/>
            <a:r>
              <a:rPr lang="fr-FR" sz="4400" dirty="0"/>
              <a:t>"Enseignement supérieur en Ukraine"</a:t>
            </a:r>
            <a:endParaRPr lang="uk-UA" sz="4400" dirty="0"/>
          </a:p>
        </p:txBody>
      </p:sp>
      <p:sp>
        <p:nvSpPr>
          <p:cNvPr id="32" name="Rectangle 31">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utoShape 2" descr="Подмигивающее лицо">
            <a:extLst>
              <a:ext uri="{FF2B5EF4-FFF2-40B4-BE49-F238E27FC236}">
                <a16:creationId xmlns:a16="http://schemas.microsoft.com/office/drawing/2014/main" id="{0E9E9999-1F08-A190-0D79-32AE49DF4F0E}"/>
              </a:ext>
            </a:extLst>
          </p:cNvPr>
          <p:cNvSpPr>
            <a:spLocks noChangeAspect="1" noChangeArrowheads="1"/>
          </p:cNvSpPr>
          <p:nvPr/>
        </p:nvSpPr>
        <p:spPr bwMode="auto">
          <a:xfrm>
            <a:off x="5290860" y="33357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7" name="Picture 6" descr="A blue and yellow striped surface&#10;&#10;Description automatically generated">
            <a:extLst>
              <a:ext uri="{FF2B5EF4-FFF2-40B4-BE49-F238E27FC236}">
                <a16:creationId xmlns:a16="http://schemas.microsoft.com/office/drawing/2014/main" id="{A733B6B5-36AC-4721-0F38-10092447DEC3}"/>
              </a:ext>
            </a:extLst>
          </p:cNvPr>
          <p:cNvPicPr>
            <a:picLocks noChangeAspect="1"/>
          </p:cNvPicPr>
          <p:nvPr/>
        </p:nvPicPr>
        <p:blipFill>
          <a:blip r:embed="rId5"/>
          <a:stretch>
            <a:fillRect/>
          </a:stretch>
        </p:blipFill>
        <p:spPr>
          <a:xfrm>
            <a:off x="482087" y="4698432"/>
            <a:ext cx="2274569" cy="676777"/>
          </a:xfrm>
          <a:prstGeom prst="rect">
            <a:avLst/>
          </a:prstGeom>
        </p:spPr>
      </p:pic>
    </p:spTree>
    <p:extLst>
      <p:ext uri="{BB962C8B-B14F-4D97-AF65-F5344CB8AC3E}">
        <p14:creationId xmlns:p14="http://schemas.microsoft.com/office/powerpoint/2010/main" val="23675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84CD67B-ED74-2AA4-E511-FEB729BFE77B}"/>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6166FA3-4C4C-C12E-7616-B5359CF44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B2C896BC-13D7-E233-2D24-9C20E2F765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 name="Picture 2" descr="A collage of different buildings&#10;&#10;Description automatically generated">
            <a:extLst>
              <a:ext uri="{FF2B5EF4-FFF2-40B4-BE49-F238E27FC236}">
                <a16:creationId xmlns:a16="http://schemas.microsoft.com/office/drawing/2014/main" id="{5D297156-E9DB-C715-B599-0755D1D31D66}"/>
              </a:ext>
            </a:extLst>
          </p:cNvPr>
          <p:cNvPicPr>
            <a:picLocks noChangeAspect="1"/>
          </p:cNvPicPr>
          <p:nvPr/>
        </p:nvPicPr>
        <p:blipFill rotWithShape="1">
          <a:blip r:embed="rId3">
            <a:alphaModFix amt="35000"/>
          </a:blip>
          <a:srcRect t="9822" r="-1" b="5905"/>
          <a:stretch/>
        </p:blipFill>
        <p:spPr>
          <a:xfrm>
            <a:off x="19965" y="-2"/>
            <a:ext cx="12191695" cy="6858000"/>
          </a:xfrm>
          <a:prstGeom prst="rect">
            <a:avLst/>
          </a:prstGeom>
        </p:spPr>
      </p:pic>
      <p:pic>
        <p:nvPicPr>
          <p:cNvPr id="30" name="Picture 29">
            <a:extLst>
              <a:ext uri="{FF2B5EF4-FFF2-40B4-BE49-F238E27FC236}">
                <a16:creationId xmlns:a16="http://schemas.microsoft.com/office/drawing/2014/main" id="{5145C315-EA02-6C48-397C-14A9E43F3F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4" name="Title 3">
            <a:extLst>
              <a:ext uri="{FF2B5EF4-FFF2-40B4-BE49-F238E27FC236}">
                <a16:creationId xmlns:a16="http://schemas.microsoft.com/office/drawing/2014/main" id="{82A99A27-20BB-F747-04F4-FD529C805DA5}"/>
              </a:ext>
            </a:extLst>
          </p:cNvPr>
          <p:cNvSpPr>
            <a:spLocks noGrp="1"/>
          </p:cNvSpPr>
          <p:nvPr>
            <p:ph type="ctrTitle"/>
          </p:nvPr>
        </p:nvSpPr>
        <p:spPr>
          <a:xfrm>
            <a:off x="1757678" y="3640542"/>
            <a:ext cx="6573522" cy="2628177"/>
          </a:xfrm>
        </p:spPr>
        <p:txBody>
          <a:bodyPr>
            <a:normAutofit/>
          </a:bodyPr>
          <a:lstStyle/>
          <a:p>
            <a:pPr algn="l"/>
            <a:br>
              <a:rPr lang="uk-UA" sz="6600" dirty="0"/>
            </a:br>
            <a:endParaRPr lang="uk-UA" sz="6600" dirty="0"/>
          </a:p>
        </p:txBody>
      </p:sp>
      <p:sp>
        <p:nvSpPr>
          <p:cNvPr id="6" name="Subtitle 5">
            <a:extLst>
              <a:ext uri="{FF2B5EF4-FFF2-40B4-BE49-F238E27FC236}">
                <a16:creationId xmlns:a16="http://schemas.microsoft.com/office/drawing/2014/main" id="{5AE1D7FF-00A5-15F5-A459-33D97A0F4EEF}"/>
              </a:ext>
            </a:extLst>
          </p:cNvPr>
          <p:cNvSpPr>
            <a:spLocks noGrp="1"/>
          </p:cNvSpPr>
          <p:nvPr>
            <p:ph type="subTitle" idx="1"/>
          </p:nvPr>
        </p:nvSpPr>
        <p:spPr>
          <a:xfrm>
            <a:off x="4816044" y="3593915"/>
            <a:ext cx="7180587" cy="2721432"/>
          </a:xfrm>
        </p:spPr>
        <p:txBody>
          <a:bodyPr>
            <a:noAutofit/>
          </a:bodyPr>
          <a:lstStyle/>
          <a:p>
            <a:pPr algn="l"/>
            <a:r>
              <a:rPr lang="fr-FR" sz="2800" dirty="0"/>
              <a:t>"Faire de trois professions les plus rémunérées - médecin, enseignant et militaire - travail, travail et travail</a:t>
            </a:r>
            <a:r>
              <a:rPr lang="uk-UA" sz="2800" dirty="0"/>
              <a:t>…</a:t>
            </a:r>
            <a:r>
              <a:rPr lang="fr-FR" sz="2800" dirty="0"/>
              <a:t>"</a:t>
            </a:r>
          </a:p>
          <a:p>
            <a:pPr algn="l"/>
            <a:r>
              <a:rPr lang="uk-UA" sz="2800" dirty="0"/>
              <a:t>					</a:t>
            </a:r>
            <a:r>
              <a:rPr lang="fr-FR" sz="2800" dirty="0"/>
              <a:t>Golda Meir</a:t>
            </a:r>
            <a:endParaRPr lang="uk-UA" sz="2800" dirty="0"/>
          </a:p>
          <a:p>
            <a:r>
              <a:rPr lang="en-US" dirty="0"/>
              <a:t>4ème Premier </a:t>
            </a:r>
            <a:r>
              <a:rPr lang="en-US" dirty="0" err="1"/>
              <a:t>ministre</a:t>
            </a:r>
            <a:r>
              <a:rPr lang="en-US" dirty="0"/>
              <a:t> </a:t>
            </a:r>
            <a:r>
              <a:rPr lang="en-US" dirty="0" err="1"/>
              <a:t>d'Israël</a:t>
            </a:r>
            <a:endParaRPr lang="uk-UA" dirty="0"/>
          </a:p>
        </p:txBody>
      </p:sp>
      <p:sp>
        <p:nvSpPr>
          <p:cNvPr id="32" name="Rectangle 31">
            <a:extLst>
              <a:ext uri="{FF2B5EF4-FFF2-40B4-BE49-F238E27FC236}">
                <a16:creationId xmlns:a16="http://schemas.microsoft.com/office/drawing/2014/main" id="{5C02C338-11CB-4125-D122-F5FD266E9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398C020-01FE-110B-8B52-2B309B944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utoShape 2" descr="Подмигивающее лицо">
            <a:extLst>
              <a:ext uri="{FF2B5EF4-FFF2-40B4-BE49-F238E27FC236}">
                <a16:creationId xmlns:a16="http://schemas.microsoft.com/office/drawing/2014/main" id="{8CDF0EC8-557C-3F75-E035-CE6DDF0B279E}"/>
              </a:ext>
            </a:extLst>
          </p:cNvPr>
          <p:cNvSpPr>
            <a:spLocks noChangeAspect="1" noChangeArrowheads="1"/>
          </p:cNvSpPr>
          <p:nvPr/>
        </p:nvSpPr>
        <p:spPr bwMode="auto">
          <a:xfrm>
            <a:off x="5290860" y="33357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7" name="Picture 6" descr="A blue and yellow striped surface&#10;&#10;Description automatically generated">
            <a:extLst>
              <a:ext uri="{FF2B5EF4-FFF2-40B4-BE49-F238E27FC236}">
                <a16:creationId xmlns:a16="http://schemas.microsoft.com/office/drawing/2014/main" id="{5FCBDD99-1DF9-697A-3EFD-D41BC500C6A1}"/>
              </a:ext>
            </a:extLst>
          </p:cNvPr>
          <p:cNvPicPr>
            <a:picLocks noChangeAspect="1"/>
          </p:cNvPicPr>
          <p:nvPr/>
        </p:nvPicPr>
        <p:blipFill>
          <a:blip r:embed="rId5"/>
          <a:stretch>
            <a:fillRect/>
          </a:stretch>
        </p:blipFill>
        <p:spPr>
          <a:xfrm>
            <a:off x="-20726" y="1876515"/>
            <a:ext cx="1423474" cy="457373"/>
          </a:xfrm>
          <a:prstGeom prst="rect">
            <a:avLst/>
          </a:prstGeom>
          <a:ln>
            <a:noFill/>
          </a:ln>
          <a:effectLst>
            <a:outerShdw blurRad="50800" dist="50800" dir="5400000" sx="96000" sy="96000" algn="ctr" rotWithShape="0">
              <a:srgbClr val="000000">
                <a:alpha val="71000"/>
              </a:srgbClr>
            </a:outerShdw>
            <a:reflection blurRad="368300" stA="0" endPos="27000" dist="50800" dir="5400000" sy="-100000" algn="bl" rotWithShape="0"/>
            <a:softEdge rad="0"/>
          </a:effectLst>
        </p:spPr>
      </p:pic>
    </p:spTree>
    <p:extLst>
      <p:ext uri="{BB962C8B-B14F-4D97-AF65-F5344CB8AC3E}">
        <p14:creationId xmlns:p14="http://schemas.microsoft.com/office/powerpoint/2010/main" val="32718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a:extLst>
            <a:ext uri="{FF2B5EF4-FFF2-40B4-BE49-F238E27FC236}">
              <a16:creationId xmlns:a16="http://schemas.microsoft.com/office/drawing/2014/main" id="{02957C10-4FC0-F342-862A-D74924C30E67}"/>
            </a:ext>
          </a:extLst>
        </p:cNvPr>
        <p:cNvGrpSpPr/>
        <p:nvPr/>
      </p:nvGrpSpPr>
      <p:grpSpPr>
        <a:xfrm>
          <a:off x="0" y="0"/>
          <a:ext cx="0" cy="0"/>
          <a:chOff x="0" y="0"/>
          <a:chExt cx="0" cy="0"/>
        </a:xfrm>
      </p:grpSpPr>
      <p:pic>
        <p:nvPicPr>
          <p:cNvPr id="143" name="Picture 14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5" name="Picture 14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7" name="Rectangle 14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49" name="Rectangle 14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51" name="Rectangle 150">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53" name="Rectangle 152">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55" name="TextBox 154">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157" name="Rectangle 156">
            <a:extLst>
              <a:ext uri="{FF2B5EF4-FFF2-40B4-BE49-F238E27FC236}">
                <a16:creationId xmlns:a16="http://schemas.microsoft.com/office/drawing/2014/main" id="{A97B08B2-0DA5-4B7F-A47D-5C15ECFB0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large building with columns&#10;&#10;Description automatically generated">
            <a:extLst>
              <a:ext uri="{FF2B5EF4-FFF2-40B4-BE49-F238E27FC236}">
                <a16:creationId xmlns:a16="http://schemas.microsoft.com/office/drawing/2014/main" id="{6FF46BCA-705B-AEE0-8F98-54E1BAF84DCE}"/>
              </a:ext>
            </a:extLst>
          </p:cNvPr>
          <p:cNvPicPr>
            <a:picLocks noChangeAspect="1"/>
          </p:cNvPicPr>
          <p:nvPr/>
        </p:nvPicPr>
        <p:blipFill rotWithShape="1">
          <a:blip r:embed="rId5"/>
          <a:srcRect t="7742" r="9093" b="1348"/>
          <a:stretch/>
        </p:blipFill>
        <p:spPr>
          <a:xfrm>
            <a:off x="0" y="-30480"/>
            <a:ext cx="12191675" cy="6858000"/>
          </a:xfrm>
          <a:prstGeom prst="rect">
            <a:avLst/>
          </a:prstGeom>
        </p:spPr>
      </p:pic>
      <p:pic>
        <p:nvPicPr>
          <p:cNvPr id="159" name="Picture 158">
            <a:extLst>
              <a:ext uri="{FF2B5EF4-FFF2-40B4-BE49-F238E27FC236}">
                <a16:creationId xmlns:a16="http://schemas.microsoft.com/office/drawing/2014/main" id="{19C770FC-6D2D-4B73-8219-CFEB0B146F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1" name="Picture 160">
            <a:extLst>
              <a:ext uri="{FF2B5EF4-FFF2-40B4-BE49-F238E27FC236}">
                <a16:creationId xmlns:a16="http://schemas.microsoft.com/office/drawing/2014/main" id="{2DD31FDA-BCB5-4B8D-8FB8-8CCF019C9F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3" name="Rectangle 162">
            <a:extLst>
              <a:ext uri="{FF2B5EF4-FFF2-40B4-BE49-F238E27FC236}">
                <a16:creationId xmlns:a16="http://schemas.microsoft.com/office/drawing/2014/main" id="{590A298A-601D-412F-9A93-09DCA9DBE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7474A3CD-596C-4FAC-8913-C98848CD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06A99299-7151-43AF-94CF-2ADA8412B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443147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3106D8-D1E6-56B8-C2A4-4A413EA2C2D2}"/>
              </a:ext>
            </a:extLst>
          </p:cNvPr>
          <p:cNvSpPr>
            <a:spLocks noGrp="1"/>
          </p:cNvSpPr>
          <p:nvPr>
            <p:ph type="ctrTitle"/>
          </p:nvPr>
        </p:nvSpPr>
        <p:spPr>
          <a:xfrm>
            <a:off x="1310640" y="808056"/>
            <a:ext cx="3823208" cy="1360925"/>
          </a:xfrm>
        </p:spPr>
        <p:txBody>
          <a:bodyPr vert="horz" lIns="91440" tIns="45720" rIns="91440" bIns="45720" rtlCol="0" anchor="t">
            <a:normAutofit fontScale="90000"/>
          </a:bodyPr>
          <a:lstStyle/>
          <a:p>
            <a:pPr algn="l">
              <a:spcAft>
                <a:spcPts val="800"/>
              </a:spcAft>
            </a:pPr>
            <a:r>
              <a:rPr lang="en-US" sz="2700" dirty="0" err="1"/>
              <a:t>Quel</a:t>
            </a:r>
            <a:r>
              <a:rPr lang="en-US" sz="2700" dirty="0"/>
              <a:t> </a:t>
            </a:r>
            <a:r>
              <a:rPr lang="en-US" sz="2700" dirty="0" err="1"/>
              <a:t>est</a:t>
            </a:r>
            <a:r>
              <a:rPr lang="en-US" sz="2700" dirty="0"/>
              <a:t> </a:t>
            </a:r>
            <a:r>
              <a:rPr lang="en-US" sz="2700" dirty="0" err="1"/>
              <a:t>l'objectif</a:t>
            </a:r>
            <a:r>
              <a:rPr lang="en-US" sz="2700" dirty="0"/>
              <a:t> principal du </a:t>
            </a:r>
            <a:r>
              <a:rPr lang="en-US" sz="2700" dirty="0" err="1"/>
              <a:t>projet</a:t>
            </a:r>
            <a:r>
              <a:rPr lang="en-US" sz="2700" dirty="0"/>
              <a:t>?</a:t>
            </a:r>
            <a:br>
              <a:rPr lang="en-US" sz="800" dirty="0"/>
            </a:br>
            <a:br>
              <a:rPr lang="en-US" sz="800" dirty="0"/>
            </a:br>
            <a:br>
              <a:rPr lang="en-US" sz="800" dirty="0"/>
            </a:br>
            <a:br>
              <a:rPr lang="en-US" sz="800" dirty="0"/>
            </a:br>
            <a:br>
              <a:rPr lang="en-US" sz="800" dirty="0"/>
            </a:br>
            <a:br>
              <a:rPr lang="en-US" sz="800" dirty="0"/>
            </a:br>
            <a:br>
              <a:rPr lang="en-US" sz="800" dirty="0"/>
            </a:br>
            <a:br>
              <a:rPr lang="en-US" sz="800" dirty="0"/>
            </a:br>
            <a:br>
              <a:rPr lang="en-US" sz="800" dirty="0"/>
            </a:br>
            <a:endParaRPr lang="en-US" sz="800" dirty="0"/>
          </a:p>
        </p:txBody>
      </p:sp>
      <p:sp>
        <p:nvSpPr>
          <p:cNvPr id="9" name="TextBox 8">
            <a:extLst>
              <a:ext uri="{FF2B5EF4-FFF2-40B4-BE49-F238E27FC236}">
                <a16:creationId xmlns:a16="http://schemas.microsoft.com/office/drawing/2014/main" id="{D6AA3DE5-181C-3F46-A78F-200D0D22E46D}"/>
              </a:ext>
            </a:extLst>
          </p:cNvPr>
          <p:cNvSpPr txBox="1"/>
          <p:nvPr/>
        </p:nvSpPr>
        <p:spPr>
          <a:xfrm>
            <a:off x="1127761" y="2307704"/>
            <a:ext cx="4124960" cy="1603896"/>
          </a:xfrm>
          <a:prstGeom prst="rect">
            <a:avLst/>
          </a:prstGeom>
        </p:spPr>
        <p:txBody>
          <a:bodyPr vert="horz" lIns="91440" tIns="45720" rIns="91440" bIns="45720" rtlCol="0" anchor="ctr">
            <a:normAutofit/>
          </a:bodyPr>
          <a:lstStyle/>
          <a:p>
            <a:pPr marL="342900" indent="-342900" defTabSz="914400">
              <a:lnSpc>
                <a:spcPct val="120000"/>
              </a:lnSpc>
              <a:spcAft>
                <a:spcPts val="600"/>
              </a:spcAft>
              <a:buClr>
                <a:schemeClr val="accent6"/>
              </a:buClr>
              <a:buSzPct val="90000"/>
              <a:buFont typeface="Arial" panose="020B0604020202020204" pitchFamily="34" charset="0"/>
              <a:buChar char="•"/>
            </a:pPr>
            <a:r>
              <a:rPr lang="fr-FR" sz="2000" dirty="0"/>
              <a:t>L'évolution des universités et des spécialités en Ukraine en fonction des frais d'inscription.</a:t>
            </a:r>
            <a:endParaRPr lang="en-US" sz="1600" dirty="0"/>
          </a:p>
        </p:txBody>
      </p:sp>
      <p:sp>
        <p:nvSpPr>
          <p:cNvPr id="169" name="Rectangle 168">
            <a:extLst>
              <a:ext uri="{FF2B5EF4-FFF2-40B4-BE49-F238E27FC236}">
                <a16:creationId xmlns:a16="http://schemas.microsoft.com/office/drawing/2014/main" id="{09BB4655-F250-4A6F-9526-13AFF6118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755"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954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3528355-92EF-77D7-F293-D2E8A5985B63}"/>
            </a:ext>
          </a:extLst>
        </p:cNvPr>
        <p:cNvGrpSpPr/>
        <p:nvPr/>
      </p:nvGrpSpPr>
      <p:grpSpPr>
        <a:xfrm>
          <a:off x="0" y="0"/>
          <a:ext cx="0" cy="0"/>
          <a:chOff x="0" y="0"/>
          <a:chExt cx="0" cy="0"/>
        </a:xfrm>
      </p:grpSpPr>
      <p:pic>
        <p:nvPicPr>
          <p:cNvPr id="220" name="Picture 219">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22" name="Picture 221">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24" name="Rectangle 223">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226" name="Rectangle 225">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228" name="Rectangle 227">
            <a:extLst>
              <a:ext uri="{FF2B5EF4-FFF2-40B4-BE49-F238E27FC236}">
                <a16:creationId xmlns:a16="http://schemas.microsoft.com/office/drawing/2014/main" id="{D0A08A6F-C28D-4C68-9627-9B83F062F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230" name="Rectangle 229">
            <a:extLst>
              <a:ext uri="{FF2B5EF4-FFF2-40B4-BE49-F238E27FC236}">
                <a16:creationId xmlns:a16="http://schemas.microsoft.com/office/drawing/2014/main" id="{D6DAD309-1212-498F-ABAD-388FFD322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232" name="TextBox 231">
            <a:extLst>
              <a:ext uri="{FF2B5EF4-FFF2-40B4-BE49-F238E27FC236}">
                <a16:creationId xmlns:a16="http://schemas.microsoft.com/office/drawing/2014/main" id="{8F297EF4-1A36-4B32-9046-62BAFD8D81A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34" name="Rectangle 233">
            <a:extLst>
              <a:ext uri="{FF2B5EF4-FFF2-40B4-BE49-F238E27FC236}">
                <a16:creationId xmlns:a16="http://schemas.microsoft.com/office/drawing/2014/main" id="{47B933F5-7991-4EAC-958D-E923A9DC0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6" name="Picture 235">
            <a:extLst>
              <a:ext uri="{FF2B5EF4-FFF2-40B4-BE49-F238E27FC236}">
                <a16:creationId xmlns:a16="http://schemas.microsoft.com/office/drawing/2014/main" id="{3B6FC47B-5B60-4881-B41B-1B5CE7E2CA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38" name="Picture 237">
            <a:extLst>
              <a:ext uri="{FF2B5EF4-FFF2-40B4-BE49-F238E27FC236}">
                <a16:creationId xmlns:a16="http://schemas.microsoft.com/office/drawing/2014/main" id="{3E04ADEE-4CD1-4AB1-ADB4-DD9A4FCD6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40" name="Rectangle 239">
            <a:extLst>
              <a:ext uri="{FF2B5EF4-FFF2-40B4-BE49-F238E27FC236}">
                <a16:creationId xmlns:a16="http://schemas.microsoft.com/office/drawing/2014/main" id="{0D539B9D-0A30-4640-9E74-04D02F6BA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80899143-9082-4FFD-88CC-17C8B6E19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ABEA828C-D862-4A50-9F7E-BFA44217D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65083DD-1170-353E-8033-080B2F74E423}"/>
              </a:ext>
            </a:extLst>
          </p:cNvPr>
          <p:cNvSpPr>
            <a:spLocks noGrp="1"/>
          </p:cNvSpPr>
          <p:nvPr>
            <p:ph type="ctrTitle"/>
          </p:nvPr>
        </p:nvSpPr>
        <p:spPr>
          <a:xfrm>
            <a:off x="5700300" y="752656"/>
            <a:ext cx="4549486" cy="1349828"/>
          </a:xfrm>
        </p:spPr>
        <p:txBody>
          <a:bodyPr vert="horz" lIns="91440" tIns="45720" rIns="91440" bIns="45720" rtlCol="0" anchor="t">
            <a:noAutofit/>
          </a:bodyPr>
          <a:lstStyle/>
          <a:p>
            <a:pPr algn="l">
              <a:spcAft>
                <a:spcPts val="800"/>
              </a:spcAft>
            </a:pPr>
            <a:r>
              <a:rPr lang="en-US" sz="2400" dirty="0" err="1"/>
              <a:t>Pourquoi</a:t>
            </a:r>
            <a:r>
              <a:rPr lang="en-US" sz="2400" dirty="0"/>
              <a:t> </a:t>
            </a:r>
            <a:r>
              <a:rPr lang="en-US" sz="2400" dirty="0" err="1"/>
              <a:t>ce</a:t>
            </a:r>
            <a:r>
              <a:rPr lang="en-US" sz="2400" dirty="0"/>
              <a:t> </a:t>
            </a:r>
            <a:r>
              <a:rPr lang="en-US" sz="2400" dirty="0" err="1"/>
              <a:t>projet</a:t>
            </a:r>
            <a:r>
              <a:rPr lang="en-US" sz="2400" dirty="0"/>
              <a:t>, </a:t>
            </a:r>
            <a:r>
              <a:rPr lang="en-US" sz="2400" dirty="0" err="1"/>
              <a:t>pourquoi</a:t>
            </a:r>
            <a:r>
              <a:rPr lang="en-US" sz="2400" dirty="0"/>
              <a:t> </a:t>
            </a:r>
            <a:r>
              <a:rPr lang="en-US" sz="2400" dirty="0" err="1"/>
              <a:t>ce</a:t>
            </a:r>
            <a:r>
              <a:rPr lang="en-US" sz="2400" dirty="0"/>
              <a:t> choix ?</a:t>
            </a:r>
            <a:br>
              <a:rPr lang="uk-UA" sz="2400" dirty="0"/>
            </a:br>
            <a:br>
              <a:rPr lang="uk-UA" sz="2400" dirty="0"/>
            </a:br>
            <a:r>
              <a:rPr lang="uk-UA" sz="2400" dirty="0"/>
              <a:t>      </a:t>
            </a:r>
            <a:r>
              <a:rPr lang="uk-UA" sz="2400" dirty="0">
                <a:solidFill>
                  <a:schemeClr val="accent5">
                    <a:lumMod val="40000"/>
                    <a:lumOff val="60000"/>
                  </a:schemeClr>
                </a:solidFill>
              </a:rPr>
              <a:t>Які специфічні проблеми?</a:t>
            </a:r>
            <a:br>
              <a:rPr lang="en-US" sz="2000" dirty="0"/>
            </a:br>
            <a:br>
              <a:rPr lang="en-US" sz="2000" dirty="0"/>
            </a:br>
            <a:br>
              <a:rPr lang="en-US" sz="2000" dirty="0"/>
            </a:br>
            <a:endParaRPr lang="en-US" sz="2000" dirty="0"/>
          </a:p>
        </p:txBody>
      </p:sp>
      <p:pic>
        <p:nvPicPr>
          <p:cNvPr id="5" name="Picture 4" descr="A group of people sitting on a bench with laptops and tablet computers&#10;&#10;Description automatically generated">
            <a:extLst>
              <a:ext uri="{FF2B5EF4-FFF2-40B4-BE49-F238E27FC236}">
                <a16:creationId xmlns:a16="http://schemas.microsoft.com/office/drawing/2014/main" id="{2F350EAE-404F-7D64-CBAA-F97990A42B09}"/>
              </a:ext>
            </a:extLst>
          </p:cNvPr>
          <p:cNvPicPr>
            <a:picLocks noChangeAspect="1"/>
          </p:cNvPicPr>
          <p:nvPr/>
        </p:nvPicPr>
        <p:blipFill rotWithShape="1">
          <a:blip r:embed="rId5"/>
          <a:srcRect r="11445"/>
          <a:stretch/>
        </p:blipFill>
        <p:spPr>
          <a:xfrm>
            <a:off x="546279" y="558288"/>
            <a:ext cx="4780004" cy="2806833"/>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3" name="Picture 2" descr="A large brick building with a garden&#10;&#10;Description automatically generated">
            <a:extLst>
              <a:ext uri="{FF2B5EF4-FFF2-40B4-BE49-F238E27FC236}">
                <a16:creationId xmlns:a16="http://schemas.microsoft.com/office/drawing/2014/main" id="{4B4F9158-512B-8AB7-C891-6F53EF280351}"/>
              </a:ext>
            </a:extLst>
          </p:cNvPr>
          <p:cNvPicPr>
            <a:picLocks noChangeAspect="1"/>
          </p:cNvPicPr>
          <p:nvPr/>
        </p:nvPicPr>
        <p:blipFill rotWithShape="1">
          <a:blip r:embed="rId6"/>
          <a:srcRect t="4907" r="-4" b="-4"/>
          <a:stretch/>
        </p:blipFill>
        <p:spPr>
          <a:xfrm>
            <a:off x="588025" y="3706785"/>
            <a:ext cx="4780003" cy="280683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1" name="TextBox 10">
            <a:extLst>
              <a:ext uri="{FF2B5EF4-FFF2-40B4-BE49-F238E27FC236}">
                <a16:creationId xmlns:a16="http://schemas.microsoft.com/office/drawing/2014/main" id="{362D136E-B672-65C0-546D-D7ED602B8B9E}"/>
              </a:ext>
            </a:extLst>
          </p:cNvPr>
          <p:cNvSpPr txBox="1"/>
          <p:nvPr/>
        </p:nvSpPr>
        <p:spPr>
          <a:xfrm>
            <a:off x="5872561" y="2641600"/>
            <a:ext cx="5471517" cy="2451395"/>
          </a:xfrm>
          <a:prstGeom prst="rect">
            <a:avLst/>
          </a:prstGeom>
        </p:spPr>
        <p:txBody>
          <a:bodyPr vert="horz" lIns="91440" tIns="45720" rIns="91440" bIns="45720" rtlCol="0" anchor="ctr">
            <a:normAutofit/>
          </a:bodyPr>
          <a:lstStyle/>
          <a:p>
            <a:pPr marL="342900" indent="-342900" defTabSz="914400">
              <a:lnSpc>
                <a:spcPct val="120000"/>
              </a:lnSpc>
              <a:spcAft>
                <a:spcPts val="600"/>
              </a:spcAft>
              <a:buClr>
                <a:schemeClr val="accent6"/>
              </a:buClr>
              <a:buSzPct val="90000"/>
              <a:buFont typeface="Arial" panose="020B0604020202020204" pitchFamily="34" charset="0"/>
              <a:buChar char="•"/>
            </a:pPr>
            <a:r>
              <a:rPr lang="fr-FR" dirty="0"/>
              <a:t>Dans quelles régions les universités sont-elles plus nombreuses ?</a:t>
            </a:r>
          </a:p>
          <a:p>
            <a:pPr marL="342900" indent="-342900" defTabSz="914400">
              <a:lnSpc>
                <a:spcPct val="120000"/>
              </a:lnSpc>
              <a:spcAft>
                <a:spcPts val="600"/>
              </a:spcAft>
              <a:buClr>
                <a:schemeClr val="accent6"/>
              </a:buClr>
              <a:buSzPct val="90000"/>
              <a:buFont typeface="Arial" panose="020B0604020202020204" pitchFamily="34" charset="0"/>
              <a:buChar char="•"/>
            </a:pPr>
            <a:r>
              <a:rPr lang="fr-FR" dirty="0"/>
              <a:t>TOP </a:t>
            </a:r>
            <a:r>
              <a:rPr lang="uk-UA" dirty="0"/>
              <a:t>7</a:t>
            </a:r>
            <a:r>
              <a:rPr lang="fr-FR" dirty="0"/>
              <a:t> des universités ayant le plus grand nombre d'étudiants.</a:t>
            </a:r>
          </a:p>
          <a:p>
            <a:pPr marL="342900" indent="-342900" defTabSz="914400">
              <a:lnSpc>
                <a:spcPct val="120000"/>
              </a:lnSpc>
              <a:spcAft>
                <a:spcPts val="600"/>
              </a:spcAft>
              <a:buClr>
                <a:schemeClr val="accent6"/>
              </a:buClr>
              <a:buSzPct val="90000"/>
              <a:buFont typeface="Arial" panose="020B0604020202020204" pitchFamily="34" charset="0"/>
              <a:buChar char="•"/>
            </a:pPr>
            <a:r>
              <a:rPr lang="fr-FR" dirty="0"/>
              <a:t>Quelles sont les spécialités les plus populaires et les moins nombreuses ?</a:t>
            </a:r>
            <a:endParaRPr lang="uk-UA" dirty="0"/>
          </a:p>
        </p:txBody>
      </p:sp>
      <p:sp>
        <p:nvSpPr>
          <p:cNvPr id="246" name="Rectangle 245">
            <a:extLst>
              <a:ext uri="{FF2B5EF4-FFF2-40B4-BE49-F238E27FC236}">
                <a16:creationId xmlns:a16="http://schemas.microsoft.com/office/drawing/2014/main" id="{FDFE0271-7CD4-45C0-B1C7-DE03CBD0F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17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blipFill rotWithShape="1">
          <a:blip r:embed="rId2"/>
          <a:stretch/>
        </a:blipFill>
        <a:effectLst/>
      </p:bgPr>
    </p:bg>
    <p:spTree>
      <p:nvGrpSpPr>
        <p:cNvPr id="1" name="">
          <a:extLst>
            <a:ext uri="{FF2B5EF4-FFF2-40B4-BE49-F238E27FC236}">
              <a16:creationId xmlns:a16="http://schemas.microsoft.com/office/drawing/2014/main" id="{8FB73425-0CF8-40F0-3504-6AB091FF6F38}"/>
            </a:ext>
          </a:extLst>
        </p:cNvPr>
        <p:cNvGrpSpPr/>
        <p:nvPr/>
      </p:nvGrpSpPr>
      <p:grpSpPr>
        <a:xfrm>
          <a:off x="0" y="0"/>
          <a:ext cx="0" cy="0"/>
          <a:chOff x="0" y="0"/>
          <a:chExt cx="0" cy="0"/>
        </a:xfrm>
      </p:grpSpPr>
      <p:pic>
        <p:nvPicPr>
          <p:cNvPr id="137" name="Picture 136">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9" name="Picture 138">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0" name="Rectangle 139">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41" name="Rectangle 140">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42" name="Rectangle 141">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43" name="Rectangle 142">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44" name="TextBox 143">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145" name="Rectangle 144">
            <a:extLst>
              <a:ext uri="{FF2B5EF4-FFF2-40B4-BE49-F238E27FC236}">
                <a16:creationId xmlns:a16="http://schemas.microsoft.com/office/drawing/2014/main" id="{A97B08B2-0DA5-4B7F-A47D-5C15ECFB0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arge building with columns and a lawn&#10;&#10;Description automatically generated">
            <a:extLst>
              <a:ext uri="{FF2B5EF4-FFF2-40B4-BE49-F238E27FC236}">
                <a16:creationId xmlns:a16="http://schemas.microsoft.com/office/drawing/2014/main" id="{E1D60504-A233-3059-654E-198900CA8BA4}"/>
              </a:ext>
            </a:extLst>
          </p:cNvPr>
          <p:cNvPicPr>
            <a:picLocks noChangeAspect="1"/>
          </p:cNvPicPr>
          <p:nvPr/>
        </p:nvPicPr>
        <p:blipFill rotWithShape="1">
          <a:blip r:embed="rId5"/>
          <a:srcRect t="5222" r="23234" b="3869"/>
          <a:stretch/>
        </p:blipFill>
        <p:spPr>
          <a:xfrm>
            <a:off x="-1808" y="0"/>
            <a:ext cx="12191675" cy="6858000"/>
          </a:xfrm>
          <a:prstGeom prst="rect">
            <a:avLst/>
          </a:prstGeom>
        </p:spPr>
      </p:pic>
      <p:pic>
        <p:nvPicPr>
          <p:cNvPr id="146" name="Picture 145">
            <a:extLst>
              <a:ext uri="{FF2B5EF4-FFF2-40B4-BE49-F238E27FC236}">
                <a16:creationId xmlns:a16="http://schemas.microsoft.com/office/drawing/2014/main" id="{19C770FC-6D2D-4B73-8219-CFEB0B146F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7" name="Picture 146">
            <a:extLst>
              <a:ext uri="{FF2B5EF4-FFF2-40B4-BE49-F238E27FC236}">
                <a16:creationId xmlns:a16="http://schemas.microsoft.com/office/drawing/2014/main" id="{2DD31FDA-BCB5-4B8D-8FB8-8CCF019C9F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8" name="Rectangle 147">
            <a:extLst>
              <a:ext uri="{FF2B5EF4-FFF2-40B4-BE49-F238E27FC236}">
                <a16:creationId xmlns:a16="http://schemas.microsoft.com/office/drawing/2014/main" id="{590A298A-601D-412F-9A93-09DCA9DBE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7474A3CD-596C-4FAC-8913-C98848CD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6A99299-7151-43AF-94CF-2ADA8412B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443147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2AD95A6-FCCB-66E5-0E81-DC5C9CB11469}"/>
              </a:ext>
            </a:extLst>
          </p:cNvPr>
          <p:cNvSpPr>
            <a:spLocks noGrp="1"/>
          </p:cNvSpPr>
          <p:nvPr>
            <p:ph type="ctrTitle"/>
          </p:nvPr>
        </p:nvSpPr>
        <p:spPr>
          <a:xfrm>
            <a:off x="1175512" y="359885"/>
            <a:ext cx="3620008" cy="1766695"/>
          </a:xfrm>
        </p:spPr>
        <p:txBody>
          <a:bodyPr vert="horz" lIns="91440" tIns="45720" rIns="91440" bIns="45720" rtlCol="0" anchor="t">
            <a:normAutofit fontScale="90000"/>
          </a:bodyPr>
          <a:lstStyle/>
          <a:p>
            <a:pPr algn="l">
              <a:spcAft>
                <a:spcPts val="800"/>
              </a:spcAft>
            </a:pPr>
            <a:r>
              <a:rPr lang="en-US" sz="2700" dirty="0"/>
              <a:t>Qui </a:t>
            </a:r>
            <a:r>
              <a:rPr lang="en-US" sz="2700" dirty="0" err="1"/>
              <a:t>sont</a:t>
            </a:r>
            <a:r>
              <a:rPr lang="en-US" sz="2700" dirty="0"/>
              <a:t> les </a:t>
            </a:r>
            <a:r>
              <a:rPr lang="en-US" sz="2700" dirty="0" err="1"/>
              <a:t>utilisateurs</a:t>
            </a:r>
            <a:r>
              <a:rPr lang="en-US" sz="2700" dirty="0"/>
              <a:t> </a:t>
            </a:r>
            <a:r>
              <a:rPr lang="en-US" sz="2700" dirty="0" err="1"/>
              <a:t>ou</a:t>
            </a:r>
            <a:r>
              <a:rPr lang="en-US" sz="2700" dirty="0"/>
              <a:t> le public </a:t>
            </a:r>
            <a:r>
              <a:rPr lang="en-US" sz="2700" dirty="0" err="1"/>
              <a:t>cible</a:t>
            </a:r>
            <a:r>
              <a:rPr lang="en-US" sz="2700" dirty="0"/>
              <a:t> du </a:t>
            </a:r>
            <a:r>
              <a:rPr lang="en-US" sz="2700" dirty="0" err="1"/>
              <a:t>projet</a:t>
            </a:r>
            <a:r>
              <a:rPr lang="en-US" sz="2700" dirty="0"/>
              <a:t>?</a:t>
            </a:r>
            <a:br>
              <a:rPr lang="en-US" sz="2700" dirty="0"/>
            </a:br>
            <a:r>
              <a:rPr lang="en-US" sz="2700" dirty="0"/>
              <a:t>Comment le </a:t>
            </a:r>
            <a:r>
              <a:rPr lang="en-US" sz="2700" dirty="0" err="1"/>
              <a:t>projet</a:t>
            </a:r>
            <a:r>
              <a:rPr lang="en-US" sz="2700" dirty="0"/>
              <a:t> </a:t>
            </a:r>
            <a:r>
              <a:rPr lang="en-US" sz="2700" dirty="0" err="1"/>
              <a:t>répond</a:t>
            </a:r>
            <a:r>
              <a:rPr lang="en-US" sz="2700" dirty="0"/>
              <a:t>-il aux </a:t>
            </a:r>
            <a:r>
              <a:rPr lang="en-US" sz="2700" dirty="0" err="1"/>
              <a:t>besoins</a:t>
            </a:r>
            <a:r>
              <a:rPr lang="en-US" sz="2700" dirty="0"/>
              <a:t> de </a:t>
            </a:r>
            <a:r>
              <a:rPr lang="en-US" sz="2700" dirty="0" err="1"/>
              <a:t>ce</a:t>
            </a:r>
            <a:r>
              <a:rPr lang="en-US" sz="2700" dirty="0"/>
              <a:t> public?</a:t>
            </a:r>
            <a:br>
              <a:rPr lang="en-US" sz="2200" dirty="0"/>
            </a:br>
            <a:br>
              <a:rPr lang="en-US" sz="2000" dirty="0"/>
            </a:br>
            <a:br>
              <a:rPr lang="en-US" sz="800" dirty="0"/>
            </a:br>
            <a:br>
              <a:rPr lang="en-US" sz="800" dirty="0"/>
            </a:br>
            <a:br>
              <a:rPr lang="en-US" sz="800" dirty="0"/>
            </a:br>
            <a:endParaRPr lang="en-US" sz="800" dirty="0"/>
          </a:p>
        </p:txBody>
      </p:sp>
      <p:sp>
        <p:nvSpPr>
          <p:cNvPr id="9" name="TextBox 8">
            <a:extLst>
              <a:ext uri="{FF2B5EF4-FFF2-40B4-BE49-F238E27FC236}">
                <a16:creationId xmlns:a16="http://schemas.microsoft.com/office/drawing/2014/main" id="{C7A1C2A1-1B24-E6EC-68F6-D05ADD545531}"/>
              </a:ext>
            </a:extLst>
          </p:cNvPr>
          <p:cNvSpPr txBox="1"/>
          <p:nvPr/>
        </p:nvSpPr>
        <p:spPr>
          <a:xfrm>
            <a:off x="1780420" y="2486466"/>
            <a:ext cx="3716140" cy="2244955"/>
          </a:xfrm>
          <a:prstGeom prst="rect">
            <a:avLst/>
          </a:prstGeom>
        </p:spPr>
        <p:txBody>
          <a:bodyPr vert="horz" lIns="91440" tIns="45720" rIns="91440" bIns="45720" rtlCol="0" anchor="ctr">
            <a:normAutofit lnSpcReduction="10000"/>
          </a:bodyPr>
          <a:lstStyle/>
          <a:p>
            <a:pPr defTabSz="914400">
              <a:lnSpc>
                <a:spcPct val="120000"/>
              </a:lnSpc>
              <a:spcAft>
                <a:spcPts val="600"/>
              </a:spcAft>
              <a:buClr>
                <a:schemeClr val="accent6"/>
              </a:buClr>
              <a:buSzPct val="90000"/>
              <a:buFont typeface="Wingdings" panose="05000000000000000000" pitchFamily="2" charset="2"/>
              <a:buChar char="§"/>
            </a:pPr>
            <a:r>
              <a:rPr lang="uk-UA" sz="2000" dirty="0"/>
              <a:t> Ministère de l'éducation et de la science de l'Ukraine</a:t>
            </a:r>
          </a:p>
          <a:p>
            <a:pPr defTabSz="914400">
              <a:lnSpc>
                <a:spcPct val="120000"/>
              </a:lnSpc>
              <a:spcAft>
                <a:spcPts val="600"/>
              </a:spcAft>
              <a:buClr>
                <a:schemeClr val="accent6"/>
              </a:buClr>
              <a:buSzPct val="90000"/>
              <a:buFont typeface="Wingdings" panose="05000000000000000000" pitchFamily="2" charset="2"/>
              <a:buChar char="§"/>
            </a:pPr>
            <a:r>
              <a:rPr lang="en-US" sz="2000" dirty="0"/>
              <a:t>. Le </a:t>
            </a:r>
            <a:r>
              <a:rPr lang="en-US" sz="2000" dirty="0" err="1"/>
              <a:t>projet</a:t>
            </a:r>
            <a:r>
              <a:rPr lang="en-US" sz="2000" dirty="0"/>
              <a:t> </a:t>
            </a:r>
            <a:r>
              <a:rPr lang="en-US" sz="2000" dirty="0" err="1"/>
              <a:t>permet</a:t>
            </a:r>
            <a:r>
              <a:rPr lang="en-US" sz="2000" dirty="0"/>
              <a:t> </a:t>
            </a:r>
            <a:r>
              <a:rPr lang="en-US" sz="2000" dirty="0" err="1"/>
              <a:t>d'observer</a:t>
            </a:r>
            <a:r>
              <a:rPr lang="en-US" sz="2000" dirty="0"/>
              <a:t> les tendances de la </a:t>
            </a:r>
            <a:r>
              <a:rPr lang="en-US" sz="2000" dirty="0" err="1"/>
              <a:t>demande</a:t>
            </a:r>
            <a:r>
              <a:rPr lang="en-US" sz="2000" dirty="0"/>
              <a:t> pour </a:t>
            </a:r>
            <a:r>
              <a:rPr lang="en-US" sz="2000" dirty="0" err="1"/>
              <a:t>différentes</a:t>
            </a:r>
            <a:r>
              <a:rPr lang="en-US" sz="2000" dirty="0"/>
              <a:t> </a:t>
            </a:r>
            <a:r>
              <a:rPr lang="en-US" sz="2000" dirty="0" err="1"/>
              <a:t>spécialités</a:t>
            </a:r>
            <a:r>
              <a:rPr lang="en-US" sz="2000" dirty="0"/>
              <a:t> et </a:t>
            </a:r>
            <a:r>
              <a:rPr lang="en-US" sz="2000" dirty="0" err="1"/>
              <a:t>formes</a:t>
            </a:r>
            <a:r>
              <a:rPr lang="en-US" sz="2000" dirty="0"/>
              <a:t> </a:t>
            </a:r>
            <a:r>
              <a:rPr lang="en-US" sz="2000" dirty="0" err="1"/>
              <a:t>d'éducation</a:t>
            </a:r>
            <a:r>
              <a:rPr lang="en-US" sz="2000" dirty="0"/>
              <a:t>.</a:t>
            </a:r>
          </a:p>
        </p:txBody>
      </p:sp>
      <p:sp>
        <p:nvSpPr>
          <p:cNvPr id="138" name="Rectangle 137">
            <a:extLst>
              <a:ext uri="{FF2B5EF4-FFF2-40B4-BE49-F238E27FC236}">
                <a16:creationId xmlns:a16="http://schemas.microsoft.com/office/drawing/2014/main" id="{09BB4655-F250-4A6F-9526-13AFF6118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755"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F628CC-AD72-70A9-6FCE-5001CE505D98}"/>
              </a:ext>
            </a:extLst>
          </p:cNvPr>
          <p:cNvPicPr>
            <a:picLocks noChangeAspect="1"/>
          </p:cNvPicPr>
          <p:nvPr/>
        </p:nvPicPr>
        <p:blipFill>
          <a:blip r:embed="rId6"/>
          <a:stretch>
            <a:fillRect/>
          </a:stretch>
        </p:blipFill>
        <p:spPr>
          <a:xfrm>
            <a:off x="656350" y="5091307"/>
            <a:ext cx="5133848" cy="1616660"/>
          </a:xfrm>
          <a:prstGeom prst="rect">
            <a:avLst/>
          </a:prstGeom>
        </p:spPr>
      </p:pic>
    </p:spTree>
    <p:extLst>
      <p:ext uri="{BB962C8B-B14F-4D97-AF65-F5344CB8AC3E}">
        <p14:creationId xmlns:p14="http://schemas.microsoft.com/office/powerpoint/2010/main" val="1588063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2705B69A-0924-FBF7-00BC-4AA4BA5C4DE8}"/>
            </a:ext>
          </a:extLst>
        </p:cNvPr>
        <p:cNvGrpSpPr/>
        <p:nvPr/>
      </p:nvGrpSpPr>
      <p:grpSpPr>
        <a:xfrm>
          <a:off x="0" y="0"/>
          <a:ext cx="0" cy="0"/>
          <a:chOff x="0" y="0"/>
          <a:chExt cx="0" cy="0"/>
        </a:xfrm>
      </p:grpSpPr>
      <p:pic>
        <p:nvPicPr>
          <p:cNvPr id="171" name="Picture 170">
            <a:extLst>
              <a:ext uri="{FF2B5EF4-FFF2-40B4-BE49-F238E27FC236}">
                <a16:creationId xmlns:a16="http://schemas.microsoft.com/office/drawing/2014/main" id="{52708E5C-0D22-628C-70ED-6E3525B5F2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72" name="Picture 171">
            <a:extLst>
              <a:ext uri="{FF2B5EF4-FFF2-40B4-BE49-F238E27FC236}">
                <a16:creationId xmlns:a16="http://schemas.microsoft.com/office/drawing/2014/main" id="{D1BB14B4-BB8B-0929-AE60-FC2ACF97B9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3" name="Rectangle 172">
            <a:extLst>
              <a:ext uri="{FF2B5EF4-FFF2-40B4-BE49-F238E27FC236}">
                <a16:creationId xmlns:a16="http://schemas.microsoft.com/office/drawing/2014/main" id="{96C4A770-23AA-A1D0-FD8C-93424936A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74" name="Rectangle 173">
            <a:extLst>
              <a:ext uri="{FF2B5EF4-FFF2-40B4-BE49-F238E27FC236}">
                <a16:creationId xmlns:a16="http://schemas.microsoft.com/office/drawing/2014/main" id="{994ED195-D1E1-7CA4-918F-46DD3BD72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75" name="Rectangle 174">
            <a:extLst>
              <a:ext uri="{FF2B5EF4-FFF2-40B4-BE49-F238E27FC236}">
                <a16:creationId xmlns:a16="http://schemas.microsoft.com/office/drawing/2014/main" id="{C0F887E7-20A8-DA2F-D134-0464ED138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76" name="Rectangle 175">
            <a:extLst>
              <a:ext uri="{FF2B5EF4-FFF2-40B4-BE49-F238E27FC236}">
                <a16:creationId xmlns:a16="http://schemas.microsoft.com/office/drawing/2014/main" id="{BF6A3497-E881-2BE7-1BE8-78DC32366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177" name="TextBox 176">
            <a:extLst>
              <a:ext uri="{FF2B5EF4-FFF2-40B4-BE49-F238E27FC236}">
                <a16:creationId xmlns:a16="http://schemas.microsoft.com/office/drawing/2014/main" id="{80C03C43-5196-EB9C-9760-8A9C1E81406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178" name="Rectangle 177">
            <a:extLst>
              <a:ext uri="{FF2B5EF4-FFF2-40B4-BE49-F238E27FC236}">
                <a16:creationId xmlns:a16="http://schemas.microsoft.com/office/drawing/2014/main" id="{99EC6E52-1389-F5C2-EB10-F156D2C48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9" name="Picture 178">
            <a:extLst>
              <a:ext uri="{FF2B5EF4-FFF2-40B4-BE49-F238E27FC236}">
                <a16:creationId xmlns:a16="http://schemas.microsoft.com/office/drawing/2014/main" id="{46416776-3D34-174E-E8B9-97DB58627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0" name="Picture 179">
            <a:extLst>
              <a:ext uri="{FF2B5EF4-FFF2-40B4-BE49-F238E27FC236}">
                <a16:creationId xmlns:a16="http://schemas.microsoft.com/office/drawing/2014/main" id="{87AED320-AD9C-77CA-827A-1597AD680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1" name="Rectangle 180">
            <a:extLst>
              <a:ext uri="{FF2B5EF4-FFF2-40B4-BE49-F238E27FC236}">
                <a16:creationId xmlns:a16="http://schemas.microsoft.com/office/drawing/2014/main" id="{49A9CF2D-B5ED-C129-0962-9DD3F1349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F0585859-73C3-D34A-2E90-0187F2BF9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15B1C7-285D-EDCE-8820-ECABD7FC317C}"/>
              </a:ext>
            </a:extLst>
          </p:cNvPr>
          <p:cNvSpPr>
            <a:spLocks noGrp="1"/>
          </p:cNvSpPr>
          <p:nvPr>
            <p:ph type="ctrTitle"/>
          </p:nvPr>
        </p:nvSpPr>
        <p:spPr>
          <a:xfrm>
            <a:off x="1178560" y="538144"/>
            <a:ext cx="4140537" cy="1839296"/>
          </a:xfrm>
        </p:spPr>
        <p:txBody>
          <a:bodyPr vert="horz" lIns="91440" tIns="45720" rIns="91440" bIns="45720" rtlCol="0" anchor="t">
            <a:noAutofit/>
          </a:bodyPr>
          <a:lstStyle/>
          <a:p>
            <a:pPr algn="l">
              <a:lnSpc>
                <a:spcPct val="100000"/>
              </a:lnSpc>
              <a:spcAft>
                <a:spcPts val="800"/>
              </a:spcAft>
            </a:pPr>
            <a:r>
              <a:rPr lang="uk-UA" sz="2400" kern="100" dirty="0">
                <a:effectLst/>
                <a:latin typeface="Tahoma" panose="020B0604030504040204" pitchFamily="34" charset="0"/>
                <a:ea typeface="Calibri" panose="020F0502020204030204" pitchFamily="34" charset="0"/>
                <a:cs typeface="Times New Roman" panose="02020603050405020304" pitchFamily="18" charset="0"/>
              </a:rPr>
              <a:t>Technologies Utilisées:</a:t>
            </a:r>
            <a:br>
              <a:rPr lang="uk-UA" sz="2400" kern="100" dirty="0">
                <a:effectLst/>
                <a:latin typeface="Calibri" panose="020F0502020204030204" pitchFamily="34" charset="0"/>
                <a:ea typeface="Calibri" panose="020F0502020204030204" pitchFamily="34" charset="0"/>
                <a:cs typeface="Times New Roman" panose="02020603050405020304" pitchFamily="18" charset="0"/>
              </a:rPr>
            </a:br>
            <a:r>
              <a:rPr lang="uk-UA" sz="2400" kern="100" dirty="0">
                <a:effectLst/>
                <a:latin typeface="Tahoma" panose="020B0604030504040204" pitchFamily="34" charset="0"/>
                <a:ea typeface="Calibri" panose="020F0502020204030204" pitchFamily="34" charset="0"/>
                <a:cs typeface="Times New Roman" panose="02020603050405020304" pitchFamily="18" charset="0"/>
              </a:rPr>
              <a:t>Quelles technologies avez-vous choisies pour le développement sur base de la fiche des techno?</a:t>
            </a:r>
            <a:br>
              <a:rPr lang="uk-UA" sz="1800" kern="100" dirty="0">
                <a:effectLst/>
                <a:latin typeface="Calibri" panose="020F0502020204030204" pitchFamily="34" charset="0"/>
                <a:ea typeface="Calibri" panose="020F0502020204030204" pitchFamily="34" charset="0"/>
                <a:cs typeface="Times New Roman" panose="02020603050405020304" pitchFamily="18" charset="0"/>
              </a:rPr>
            </a:br>
            <a:r>
              <a:rPr lang="uk-UA" sz="1800" kern="100" dirty="0">
                <a:effectLst/>
                <a:latin typeface="Tahoma" panose="020B0604030504040204" pitchFamily="34" charset="0"/>
                <a:ea typeface="Calibri" panose="020F0502020204030204" pitchFamily="34" charset="0"/>
                <a:cs typeface="Times New Roman" panose="02020603050405020304" pitchFamily="18" charset="0"/>
              </a:rPr>
              <a:t> </a:t>
            </a:r>
            <a:br>
              <a:rPr lang="uk-UA" sz="1800" kern="100" dirty="0">
                <a:effectLst/>
                <a:latin typeface="Calibri" panose="020F0502020204030204" pitchFamily="34" charset="0"/>
                <a:ea typeface="Calibri" panose="020F0502020204030204" pitchFamily="34" charset="0"/>
                <a:cs typeface="Times New Roman" panose="02020603050405020304" pitchFamily="18" charset="0"/>
              </a:rPr>
            </a:br>
            <a:r>
              <a:rPr lang="uk-UA" sz="1800" kern="100" dirty="0">
                <a:effectLst/>
                <a:latin typeface="Tahoma" panose="020B0604030504040204" pitchFamily="34" charset="0"/>
                <a:ea typeface="Calibri" panose="020F0502020204030204" pitchFamily="34" charset="0"/>
                <a:cs typeface="Times New Roman" panose="02020603050405020304" pitchFamily="18" charset="0"/>
              </a:rPr>
              <a:t> </a:t>
            </a:r>
            <a:br>
              <a:rPr lang="uk-UA"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sp>
        <p:nvSpPr>
          <p:cNvPr id="183" name="Rectangle 182">
            <a:extLst>
              <a:ext uri="{FF2B5EF4-FFF2-40B4-BE49-F238E27FC236}">
                <a16:creationId xmlns:a16="http://schemas.microsoft.com/office/drawing/2014/main" id="{91E3AF3D-987B-E4F0-F819-0AA06A39F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D622BE23-54DB-2D40-6BD3-FB7441974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data warehouse&#10;&#10;Description automatically generated">
            <a:extLst>
              <a:ext uri="{FF2B5EF4-FFF2-40B4-BE49-F238E27FC236}">
                <a16:creationId xmlns:a16="http://schemas.microsoft.com/office/drawing/2014/main" id="{B87DC5FE-E7D0-331B-91B4-D76DCFEE6F45}"/>
              </a:ext>
            </a:extLst>
          </p:cNvPr>
          <p:cNvPicPr>
            <a:picLocks noChangeAspect="1"/>
          </p:cNvPicPr>
          <p:nvPr/>
        </p:nvPicPr>
        <p:blipFill>
          <a:blip r:embed="rId5"/>
          <a:stretch>
            <a:fillRect/>
          </a:stretch>
        </p:blipFill>
        <p:spPr>
          <a:xfrm>
            <a:off x="2364657" y="2793580"/>
            <a:ext cx="2862620" cy="2146965"/>
          </a:xfrm>
          <a:prstGeom prst="rect">
            <a:avLst/>
          </a:prstGeom>
        </p:spPr>
      </p:pic>
      <p:sp>
        <p:nvSpPr>
          <p:cNvPr id="7" name="TextBox 6">
            <a:extLst>
              <a:ext uri="{FF2B5EF4-FFF2-40B4-BE49-F238E27FC236}">
                <a16:creationId xmlns:a16="http://schemas.microsoft.com/office/drawing/2014/main" id="{954C563B-A692-6220-818B-49609D0E6BB2}"/>
              </a:ext>
            </a:extLst>
          </p:cNvPr>
          <p:cNvSpPr txBox="1"/>
          <p:nvPr/>
        </p:nvSpPr>
        <p:spPr>
          <a:xfrm>
            <a:off x="5574161" y="2014611"/>
            <a:ext cx="6278510" cy="440966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uk-UA" sz="2400" dirty="0"/>
              <a:t>Manipulation de données sous </a:t>
            </a:r>
            <a:r>
              <a:rPr lang="en-US" sz="2400" dirty="0"/>
              <a:t>E</a:t>
            </a:r>
            <a:r>
              <a:rPr lang="uk-UA" sz="2400" dirty="0"/>
              <a:t>xcel </a:t>
            </a:r>
          </a:p>
          <a:p>
            <a:pPr marL="285750" indent="-285750">
              <a:lnSpc>
                <a:spcPct val="200000"/>
              </a:lnSpc>
              <a:buFont typeface="Arial" panose="020B0604020202020204" pitchFamily="34" charset="0"/>
              <a:buChar char="•"/>
            </a:pPr>
            <a:r>
              <a:rPr lang="uk-UA" sz="2400" dirty="0"/>
              <a:t>Power Query</a:t>
            </a:r>
            <a:endParaRPr lang="en-US" sz="2400" dirty="0"/>
          </a:p>
          <a:p>
            <a:pPr marL="285750" indent="-285750">
              <a:lnSpc>
                <a:spcPct val="200000"/>
              </a:lnSpc>
              <a:buFont typeface="Arial" panose="020B0604020202020204" pitchFamily="34" charset="0"/>
              <a:buChar char="•"/>
            </a:pPr>
            <a:r>
              <a:rPr lang="fr-BE" sz="2400" dirty="0"/>
              <a:t>bases de données et SQL</a:t>
            </a:r>
            <a:endParaRPr lang="uk-UA" sz="2400" dirty="0"/>
          </a:p>
          <a:p>
            <a:pPr marL="285750" indent="-285750">
              <a:lnSpc>
                <a:spcPct val="200000"/>
              </a:lnSpc>
              <a:buFont typeface="Arial" panose="020B0604020202020204" pitchFamily="34" charset="0"/>
              <a:buChar char="•"/>
            </a:pPr>
            <a:r>
              <a:rPr lang="uk-UA" sz="2400" dirty="0"/>
              <a:t>Modélisation dimensionnelle </a:t>
            </a:r>
          </a:p>
          <a:p>
            <a:pPr marL="285750" indent="-285750">
              <a:lnSpc>
                <a:spcPct val="200000"/>
              </a:lnSpc>
              <a:buFont typeface="Arial" panose="020B0604020202020204" pitchFamily="34" charset="0"/>
              <a:buChar char="•"/>
            </a:pPr>
            <a:r>
              <a:rPr lang="uk-UA" sz="2400" dirty="0"/>
              <a:t>Data Warehousing avec SSIS </a:t>
            </a:r>
          </a:p>
          <a:p>
            <a:pPr marL="285750" indent="-285750">
              <a:lnSpc>
                <a:spcPct val="200000"/>
              </a:lnSpc>
              <a:buFont typeface="Arial" panose="020B0604020202020204" pitchFamily="34" charset="0"/>
              <a:buChar char="•"/>
            </a:pPr>
            <a:r>
              <a:rPr lang="uk-UA" sz="2400" dirty="0"/>
              <a:t>Analyse de données avec Power BI</a:t>
            </a:r>
          </a:p>
        </p:txBody>
      </p:sp>
    </p:spTree>
    <p:extLst>
      <p:ext uri="{BB962C8B-B14F-4D97-AF65-F5344CB8AC3E}">
        <p14:creationId xmlns:p14="http://schemas.microsoft.com/office/powerpoint/2010/main" val="234191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50223F74-866D-2E5C-8D6D-286EF28744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D89A20-414D-5BCE-4BD1-4C7D43110BDC}"/>
              </a:ext>
            </a:extLst>
          </p:cNvPr>
          <p:cNvSpPr>
            <a:spLocks noGrp="1"/>
          </p:cNvSpPr>
          <p:nvPr>
            <p:ph type="ctrTitle"/>
          </p:nvPr>
        </p:nvSpPr>
        <p:spPr>
          <a:xfrm>
            <a:off x="1158240" y="1017320"/>
            <a:ext cx="6075680" cy="5373319"/>
          </a:xfrm>
        </p:spPr>
        <p:txBody>
          <a:bodyPr vert="horz" lIns="91440" tIns="45720" rIns="91440" bIns="45720" rtlCol="0">
            <a:normAutofit fontScale="90000"/>
          </a:bodyPr>
          <a:lstStyle/>
          <a:p>
            <a:pPr algn="l">
              <a:spcAft>
                <a:spcPts val="800"/>
              </a:spcAft>
            </a:pPr>
            <a:r>
              <a:rPr lang="en-US" sz="2400" kern="100" dirty="0" err="1">
                <a:latin typeface="Tahoma" panose="020B0604030504040204" pitchFamily="34" charset="0"/>
                <a:ea typeface="Calibri" panose="020F0502020204030204" pitchFamily="34" charset="0"/>
                <a:cs typeface="Times New Roman" panose="02020603050405020304" pitchFamily="18" charset="0"/>
              </a:rPr>
              <a:t>Ressources</a:t>
            </a:r>
            <a:r>
              <a:rPr lang="en-US" sz="2400" kern="100" dirty="0">
                <a:latin typeface="Tahoma" panose="020B0604030504040204" pitchFamily="34" charset="0"/>
                <a:ea typeface="Calibri" panose="020F0502020204030204" pitchFamily="34" charset="0"/>
                <a:cs typeface="Times New Roman" panose="02020603050405020304" pitchFamily="18" charset="0"/>
              </a:rPr>
              <a:t> </a:t>
            </a:r>
            <a:r>
              <a:rPr lang="en-US" sz="2400" kern="100" dirty="0" err="1">
                <a:latin typeface="Tahoma" panose="020B0604030504040204" pitchFamily="34" charset="0"/>
                <a:ea typeface="Calibri" panose="020F0502020204030204" pitchFamily="34" charset="0"/>
                <a:cs typeface="Times New Roman" panose="02020603050405020304" pitchFamily="18" charset="0"/>
              </a:rPr>
              <a:t>utilisées</a:t>
            </a:r>
            <a:r>
              <a:rPr lang="en-US" sz="2400" kern="100" dirty="0">
                <a:latin typeface="Tahoma" panose="020B0604030504040204" pitchFamily="34" charset="0"/>
                <a:ea typeface="Calibri" panose="020F0502020204030204" pitchFamily="34" charset="0"/>
                <a:cs typeface="Times New Roman" panose="02020603050405020304" pitchFamily="18" charset="0"/>
              </a:rPr>
              <a:t> :</a:t>
            </a:r>
            <a:br>
              <a:rPr lang="en-US" sz="2200" kern="100" dirty="0">
                <a:latin typeface="Calibri" panose="020F0502020204030204" pitchFamily="34" charset="0"/>
                <a:ea typeface="Calibri" panose="020F0502020204030204" pitchFamily="34" charset="0"/>
                <a:cs typeface="Times New Roman" panose="02020603050405020304" pitchFamily="18" charset="0"/>
              </a:rPr>
            </a:br>
            <a:br>
              <a:rPr lang="en-US" sz="2200" kern="100" dirty="0">
                <a:latin typeface="Calibri" panose="020F0502020204030204" pitchFamily="34" charset="0"/>
                <a:ea typeface="Calibri" panose="020F0502020204030204" pitchFamily="34" charset="0"/>
                <a:cs typeface="Times New Roman" panose="02020603050405020304" pitchFamily="18" charset="0"/>
              </a:rPr>
            </a:br>
            <a:r>
              <a:rPr lang="uk-UA" sz="3200" b="1" dirty="0"/>
              <a:t>◦</a:t>
            </a:r>
            <a:r>
              <a:rPr lang="en-US" sz="3200" b="1" dirty="0"/>
              <a:t> </a:t>
            </a:r>
            <a:r>
              <a:rPr lang="en-US" sz="2200" kern="100" dirty="0">
                <a:latin typeface="Calibri" panose="020F0502020204030204" pitchFamily="34" charset="0"/>
                <a:ea typeface="Calibri" panose="020F0502020204030204" pitchFamily="34" charset="0"/>
                <a:cs typeface="Times New Roman" panose="02020603050405020304" pitchFamily="18" charset="0"/>
                <a:hlinkClick r:id="rId3"/>
              </a:rPr>
              <a:t>https://data.gov.ua/</a:t>
            </a:r>
            <a:br>
              <a:rPr lang="en-US" sz="2200" kern="100" dirty="0">
                <a:latin typeface="Calibri" panose="020F0502020204030204" pitchFamily="34" charset="0"/>
                <a:ea typeface="Calibri" panose="020F0502020204030204" pitchFamily="34" charset="0"/>
                <a:cs typeface="Times New Roman" panose="02020603050405020304" pitchFamily="18" charset="0"/>
              </a:rPr>
            </a:br>
            <a:r>
              <a:rPr lang="en-US" sz="2200" kern="100" dirty="0" err="1">
                <a:latin typeface="Calibri" panose="020F0502020204030204" pitchFamily="34" charset="0"/>
                <a:ea typeface="Calibri" panose="020F0502020204030204" pitchFamily="34" charset="0"/>
                <a:cs typeface="Times New Roman" panose="02020603050405020304" pitchFamily="18" charset="0"/>
              </a:rPr>
              <a:t>dani-shchodo-osviti</a:t>
            </a:r>
            <a:r>
              <a:rPr lang="uk-UA" sz="2200" kern="100" dirty="0">
                <a:latin typeface="Calibri" panose="020F0502020204030204" pitchFamily="34" charset="0"/>
                <a:ea typeface="Calibri" panose="020F0502020204030204" pitchFamily="34" charset="0"/>
                <a:cs typeface="Times New Roman" panose="02020603050405020304" pitchFamily="18" charset="0"/>
              </a:rPr>
              <a:t>.</a:t>
            </a:r>
            <a:r>
              <a:rPr lang="en-US" sz="2200" kern="100" dirty="0">
                <a:latin typeface="Calibri" panose="020F0502020204030204" pitchFamily="34" charset="0"/>
                <a:ea typeface="Calibri" panose="020F0502020204030204" pitchFamily="34" charset="0"/>
                <a:cs typeface="Times New Roman" panose="02020603050405020304" pitchFamily="18" charset="0"/>
              </a:rPr>
              <a:t>csv    </a:t>
            </a:r>
            <a:br>
              <a:rPr lang="en-US" sz="2200" kern="100" dirty="0">
                <a:latin typeface="Calibri" panose="020F0502020204030204" pitchFamily="34" charset="0"/>
                <a:ea typeface="Calibri" panose="020F0502020204030204" pitchFamily="34" charset="0"/>
                <a:cs typeface="Times New Roman" panose="02020603050405020304" pitchFamily="18" charset="0"/>
              </a:rPr>
            </a:br>
            <a:br>
              <a:rPr lang="en-US" sz="2200" kern="100" dirty="0">
                <a:latin typeface="Calibri" panose="020F0502020204030204" pitchFamily="34" charset="0"/>
                <a:ea typeface="Calibri" panose="020F0502020204030204" pitchFamily="34" charset="0"/>
                <a:cs typeface="Times New Roman" panose="02020603050405020304" pitchFamily="18" charset="0"/>
              </a:rPr>
            </a:br>
            <a:r>
              <a:rPr lang="uk-UA" sz="3100" b="1" dirty="0"/>
              <a:t>◦</a:t>
            </a:r>
            <a:r>
              <a:rPr lang="en-US" sz="3100" b="1" dirty="0"/>
              <a:t> </a:t>
            </a:r>
            <a:r>
              <a:rPr lang="en-US" sz="2200" u="sng" dirty="0">
                <a:hlinkClick r:id="rId4"/>
              </a:rPr>
              <a:t>GitHub</a:t>
            </a:r>
            <a:br>
              <a:rPr lang="en-US" u="sng" dirty="0"/>
            </a:br>
            <a:r>
              <a:rPr lang="en-US" sz="2200" kern="100" dirty="0">
                <a:latin typeface="Calibri" panose="020F0502020204030204" pitchFamily="34" charset="0"/>
                <a:ea typeface="Calibri" panose="020F0502020204030204" pitchFamily="34" charset="0"/>
                <a:cs typeface="Times New Roman" panose="02020603050405020304" pitchFamily="18" charset="0"/>
              </a:rPr>
              <a:t>Ukraine-</a:t>
            </a:r>
            <a:r>
              <a:rPr lang="en-US" sz="2200" kern="100" dirty="0" err="1">
                <a:latin typeface="Calibri" panose="020F0502020204030204" pitchFamily="34" charset="0"/>
                <a:ea typeface="Calibri" panose="020F0502020204030204" pitchFamily="34" charset="0"/>
                <a:cs typeface="Times New Roman" panose="02020603050405020304" pitchFamily="18" charset="0"/>
              </a:rPr>
              <a:t>regions.JSON</a:t>
            </a:r>
            <a:r>
              <a:rPr lang="en-US" sz="2200" kern="100" dirty="0">
                <a:latin typeface="Calibri" panose="020F0502020204030204" pitchFamily="34" charset="0"/>
                <a:ea typeface="Calibri" panose="020F0502020204030204" pitchFamily="34" charset="0"/>
                <a:cs typeface="Times New Roman" panose="02020603050405020304" pitchFamily="18" charset="0"/>
              </a:rPr>
              <a:t> sours File</a:t>
            </a:r>
            <a:br>
              <a:rPr lang="en-US" sz="2200" kern="100" dirty="0">
                <a:latin typeface="Calibri" panose="020F0502020204030204" pitchFamily="34" charset="0"/>
                <a:ea typeface="Calibri" panose="020F0502020204030204" pitchFamily="34" charset="0"/>
                <a:cs typeface="Times New Roman" panose="02020603050405020304" pitchFamily="18" charset="0"/>
              </a:rPr>
            </a:br>
            <a:br>
              <a:rPr lang="en-US" sz="2200" kern="100" dirty="0">
                <a:latin typeface="Calibri" panose="020F0502020204030204" pitchFamily="34" charset="0"/>
                <a:ea typeface="Calibri" panose="020F0502020204030204" pitchFamily="34" charset="0"/>
                <a:cs typeface="Times New Roman" panose="02020603050405020304" pitchFamily="18" charset="0"/>
              </a:rPr>
            </a:br>
            <a:r>
              <a:rPr lang="uk-UA" sz="2800" b="1" dirty="0"/>
              <a:t>◦</a:t>
            </a:r>
            <a:r>
              <a:rPr lang="en-US" sz="2800" b="1" dirty="0"/>
              <a:t>  </a:t>
            </a:r>
            <a:r>
              <a:rPr lang="en-US" sz="2200" kern="100" dirty="0">
                <a:latin typeface="Calibri" panose="020F0502020204030204" pitchFamily="34" charset="0"/>
                <a:ea typeface="Calibri" panose="020F0502020204030204" pitchFamily="34" charset="0"/>
                <a:cs typeface="Times New Roman" panose="02020603050405020304" pitchFamily="18" charset="0"/>
                <a:hlinkClick r:id="rId5"/>
              </a:rPr>
              <a:t>https://simplemaps.com//world-cities</a:t>
            </a:r>
            <a:br>
              <a:rPr lang="en-US" sz="2200" kern="100" dirty="0">
                <a:latin typeface="Calibri" panose="020F0502020204030204" pitchFamily="34" charset="0"/>
                <a:ea typeface="Calibri" panose="020F0502020204030204" pitchFamily="34" charset="0"/>
                <a:cs typeface="Times New Roman" panose="02020603050405020304" pitchFamily="18" charset="0"/>
              </a:rPr>
            </a:br>
            <a:r>
              <a:rPr lang="en-US" sz="2200" kern="100" dirty="0" err="1">
                <a:latin typeface="Calibri" panose="020F0502020204030204" pitchFamily="34" charset="0"/>
                <a:ea typeface="Calibri" panose="020F0502020204030204" pitchFamily="34" charset="0"/>
                <a:cs typeface="Times New Roman" panose="02020603050405020304" pitchFamily="18" charset="0"/>
              </a:rPr>
              <a:t>worldcities.excel</a:t>
            </a:r>
            <a:br>
              <a:rPr lang="en-US" sz="2200" kern="100" dirty="0">
                <a:latin typeface="Calibri" panose="020F0502020204030204" pitchFamily="34" charset="0"/>
                <a:ea typeface="Calibri" panose="020F0502020204030204" pitchFamily="34" charset="0"/>
                <a:cs typeface="Times New Roman" panose="02020603050405020304" pitchFamily="18" charset="0"/>
              </a:rPr>
            </a:br>
            <a:br>
              <a:rPr lang="en-US" sz="2200" kern="100" dirty="0">
                <a:latin typeface="Calibri" panose="020F0502020204030204" pitchFamily="34" charset="0"/>
                <a:ea typeface="Calibri" panose="020F0502020204030204" pitchFamily="34" charset="0"/>
                <a:cs typeface="Times New Roman" panose="02020603050405020304" pitchFamily="18" charset="0"/>
              </a:rPr>
            </a:br>
            <a:r>
              <a:rPr lang="uk-UA" sz="2800" b="1" dirty="0"/>
              <a:t>◦</a:t>
            </a:r>
            <a:r>
              <a:rPr lang="en-US" sz="2800" b="1" dirty="0"/>
              <a:t> </a:t>
            </a:r>
            <a:r>
              <a:rPr lang="en-US" sz="2400" b="1" dirty="0"/>
              <a:t> </a:t>
            </a:r>
            <a:r>
              <a:rPr lang="en-US" sz="2200" kern="100" dirty="0">
                <a:latin typeface="Calibri" panose="020F0502020204030204" pitchFamily="34" charset="0"/>
                <a:ea typeface="Calibri" panose="020F0502020204030204" pitchFamily="34" charset="0"/>
                <a:cs typeface="Times New Roman" panose="02020603050405020304" pitchFamily="18" charset="0"/>
                <a:hlinkClick r:id="rId3"/>
              </a:rPr>
              <a:t>https://data.gov.ua/</a:t>
            </a:r>
            <a:br>
              <a:rPr lang="en-US" sz="2200" kern="100" dirty="0">
                <a:latin typeface="Calibri" panose="020F0502020204030204" pitchFamily="34" charset="0"/>
                <a:ea typeface="Calibri" panose="020F0502020204030204" pitchFamily="34" charset="0"/>
                <a:cs typeface="Times New Roman" panose="02020603050405020304" pitchFamily="18" charset="0"/>
              </a:rPr>
            </a:br>
            <a:r>
              <a:rPr lang="en-US" sz="2200" kern="100" dirty="0">
                <a:latin typeface="Calibri" panose="020F0502020204030204" pitchFamily="34" charset="0"/>
                <a:ea typeface="Calibri" panose="020F0502020204030204" pitchFamily="34" charset="0"/>
                <a:cs typeface="Times New Roman" panose="02020603050405020304" pitchFamily="18" charset="0"/>
              </a:rPr>
              <a:t>cod_postal_ua.csv</a:t>
            </a:r>
            <a:br>
              <a:rPr lang="uk-UA" sz="2200" kern="100" dirty="0">
                <a:latin typeface="Calibri" panose="020F0502020204030204" pitchFamily="34" charset="0"/>
                <a:ea typeface="Calibri" panose="020F0502020204030204" pitchFamily="34" charset="0"/>
                <a:cs typeface="Times New Roman" panose="02020603050405020304" pitchFamily="18" charset="0"/>
              </a:rPr>
            </a:br>
            <a:br>
              <a:rPr lang="uk-UA" sz="2200" kern="100" dirty="0">
                <a:latin typeface="Calibri" panose="020F0502020204030204" pitchFamily="34" charset="0"/>
                <a:ea typeface="Calibri" panose="020F0502020204030204" pitchFamily="34" charset="0"/>
                <a:cs typeface="Times New Roman" panose="02020603050405020304" pitchFamily="18" charset="0"/>
              </a:rPr>
            </a:br>
            <a:r>
              <a:rPr lang="uk-UA" sz="2400" b="1" dirty="0"/>
              <a:t>◦ </a:t>
            </a:r>
            <a:r>
              <a:rPr lang="en-US" sz="2200" kern="100" dirty="0">
                <a:latin typeface="Calibri" panose="020F0502020204030204" pitchFamily="34" charset="0"/>
                <a:ea typeface="Calibri" panose="020F0502020204030204" pitchFamily="34" charset="0"/>
                <a:cs typeface="Times New Roman" panose="02020603050405020304" pitchFamily="18" charset="0"/>
                <a:hlinkClick r:id="rId6"/>
              </a:rPr>
              <a:t>https://index.minfin.com.ua/</a:t>
            </a:r>
            <a:br>
              <a:rPr lang="en-US" sz="2200" kern="100" dirty="0">
                <a:latin typeface="Calibri" panose="020F0502020204030204" pitchFamily="34" charset="0"/>
                <a:ea typeface="Calibri" panose="020F0502020204030204" pitchFamily="34" charset="0"/>
                <a:cs typeface="Times New Roman" panose="02020603050405020304" pitchFamily="18" charset="0"/>
                <a:hlinkClick r:id="rId6"/>
              </a:rPr>
            </a:br>
            <a:r>
              <a:rPr lang="fr-FR" sz="2200" kern="100" dirty="0">
                <a:latin typeface="Calibri" panose="020F0502020204030204" pitchFamily="34" charset="0"/>
                <a:ea typeface="Calibri" panose="020F0502020204030204" pitchFamily="34" charset="0"/>
                <a:cs typeface="Times New Roman" panose="02020603050405020304" pitchFamily="18" charset="0"/>
              </a:rPr>
              <a:t>Population par région de l'Ukraine</a:t>
            </a:r>
            <a:endParaRPr lang="en-US" sz="2200" dirty="0"/>
          </a:p>
        </p:txBody>
      </p:sp>
      <p:pic>
        <p:nvPicPr>
          <p:cNvPr id="13" name="Picture 12" descr="A screenshot of a computer&#10;&#10;Description automatically generated">
            <a:extLst>
              <a:ext uri="{FF2B5EF4-FFF2-40B4-BE49-F238E27FC236}">
                <a16:creationId xmlns:a16="http://schemas.microsoft.com/office/drawing/2014/main" id="{B085E98C-73E7-1D8D-EC9F-50CB94431EC2}"/>
              </a:ext>
            </a:extLst>
          </p:cNvPr>
          <p:cNvPicPr>
            <a:picLocks noChangeAspect="1"/>
          </p:cNvPicPr>
          <p:nvPr/>
        </p:nvPicPr>
        <p:blipFill>
          <a:blip r:embed="rId7"/>
          <a:stretch>
            <a:fillRect/>
          </a:stretch>
        </p:blipFill>
        <p:spPr>
          <a:xfrm>
            <a:off x="5397976" y="265356"/>
            <a:ext cx="6539587" cy="2770604"/>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E4A0A8DB-3CE8-1665-F856-C52C8F1A44EC}"/>
              </a:ext>
            </a:extLst>
          </p:cNvPr>
          <p:cNvPicPr>
            <a:picLocks noChangeAspect="1"/>
          </p:cNvPicPr>
          <p:nvPr/>
        </p:nvPicPr>
        <p:blipFill>
          <a:blip r:embed="rId8"/>
          <a:stretch>
            <a:fillRect/>
          </a:stretch>
        </p:blipFill>
        <p:spPr>
          <a:xfrm>
            <a:off x="6651171" y="3219189"/>
            <a:ext cx="5286392" cy="3373455"/>
          </a:xfrm>
          <a:prstGeom prst="rect">
            <a:avLst/>
          </a:prstGeom>
        </p:spPr>
      </p:pic>
    </p:spTree>
    <p:extLst>
      <p:ext uri="{BB962C8B-B14F-4D97-AF65-F5344CB8AC3E}">
        <p14:creationId xmlns:p14="http://schemas.microsoft.com/office/powerpoint/2010/main" val="196536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D480537F-877E-02BF-37CF-1F3877F08A44}"/>
            </a:ext>
          </a:extLst>
        </p:cNvPr>
        <p:cNvGrpSpPr/>
        <p:nvPr/>
      </p:nvGrpSpPr>
      <p:grpSpPr>
        <a:xfrm>
          <a:off x="0" y="0"/>
          <a:ext cx="0" cy="0"/>
          <a:chOff x="0" y="0"/>
          <a:chExt cx="0" cy="0"/>
        </a:xfrm>
      </p:grpSpPr>
      <p:pic>
        <p:nvPicPr>
          <p:cNvPr id="3" name="Picture 2" descr="A computer screen with a white background&#10;&#10;Description automatically generated">
            <a:extLst>
              <a:ext uri="{FF2B5EF4-FFF2-40B4-BE49-F238E27FC236}">
                <a16:creationId xmlns:a16="http://schemas.microsoft.com/office/drawing/2014/main" id="{E052A22E-59D5-3E2C-0F66-289944E0319C}"/>
              </a:ext>
            </a:extLst>
          </p:cNvPr>
          <p:cNvPicPr>
            <a:picLocks noChangeAspect="1"/>
          </p:cNvPicPr>
          <p:nvPr/>
        </p:nvPicPr>
        <p:blipFill rotWithShape="1">
          <a:blip r:embed="rId3"/>
          <a:srcRect b="26693"/>
          <a:stretch/>
        </p:blipFill>
        <p:spPr>
          <a:xfrm>
            <a:off x="249114" y="63106"/>
            <a:ext cx="11800102" cy="4865818"/>
          </a:xfrm>
          <a:prstGeom prst="rect">
            <a:avLst/>
          </a:prstGeom>
        </p:spPr>
      </p:pic>
      <p:sp>
        <p:nvSpPr>
          <p:cNvPr id="2" name="Rectangle 1">
            <a:extLst>
              <a:ext uri="{FF2B5EF4-FFF2-40B4-BE49-F238E27FC236}">
                <a16:creationId xmlns:a16="http://schemas.microsoft.com/office/drawing/2014/main" id="{1716B3C4-359A-10B8-A0D8-A84E20B5563A}"/>
              </a:ext>
            </a:extLst>
          </p:cNvPr>
          <p:cNvSpPr/>
          <p:nvPr/>
        </p:nvSpPr>
        <p:spPr>
          <a:xfrm rot="5400000">
            <a:off x="6101316" y="2454217"/>
            <a:ext cx="7060019" cy="7070651"/>
          </a:xfrm>
          <a:prstGeom prst="rect">
            <a:avLst/>
          </a:prstGeom>
          <a:solidFill>
            <a:schemeClr val="accent1">
              <a:lumMod val="50000"/>
            </a:schemeClr>
          </a:solidFill>
          <a:effectLst>
            <a:glow rad="228600">
              <a:schemeClr val="accent1">
                <a:satMod val="175000"/>
                <a:alpha val="40000"/>
              </a:schemeClr>
            </a:glow>
          </a:effectLst>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8" name="Picture 7" descr="A computer screen with a white screen&#10;&#10;Description automatically generated">
            <a:extLst>
              <a:ext uri="{FF2B5EF4-FFF2-40B4-BE49-F238E27FC236}">
                <a16:creationId xmlns:a16="http://schemas.microsoft.com/office/drawing/2014/main" id="{D7EAF3DA-A73E-D74C-6735-4A31005D6F50}"/>
              </a:ext>
            </a:extLst>
          </p:cNvPr>
          <p:cNvPicPr>
            <a:picLocks noChangeAspect="1"/>
          </p:cNvPicPr>
          <p:nvPr/>
        </p:nvPicPr>
        <p:blipFill>
          <a:blip r:embed="rId4"/>
          <a:stretch>
            <a:fillRect/>
          </a:stretch>
        </p:blipFill>
        <p:spPr>
          <a:xfrm>
            <a:off x="6149165" y="2532496"/>
            <a:ext cx="12263993" cy="6898495"/>
          </a:xfrm>
          <a:prstGeom prst="rect">
            <a:avLst/>
          </a:prstGeom>
        </p:spPr>
      </p:pic>
      <p:sp>
        <p:nvSpPr>
          <p:cNvPr id="6" name="TextBox 5">
            <a:extLst>
              <a:ext uri="{FF2B5EF4-FFF2-40B4-BE49-F238E27FC236}">
                <a16:creationId xmlns:a16="http://schemas.microsoft.com/office/drawing/2014/main" id="{8AD0055E-3F2A-09E7-F5C0-522B2EF68129}"/>
              </a:ext>
            </a:extLst>
          </p:cNvPr>
          <p:cNvSpPr txBox="1"/>
          <p:nvPr/>
        </p:nvSpPr>
        <p:spPr>
          <a:xfrm>
            <a:off x="2998382" y="5114260"/>
            <a:ext cx="3870251" cy="2031325"/>
          </a:xfrm>
          <a:prstGeom prst="rect">
            <a:avLst/>
          </a:prstGeom>
          <a:noFill/>
        </p:spPr>
        <p:txBody>
          <a:bodyPr wrap="square">
            <a:spAutoFit/>
          </a:bodyPr>
          <a:lstStyle/>
          <a:p>
            <a:r>
              <a:rPr lang="fr-FR" dirty="0"/>
              <a:t>Recherche de données.</a:t>
            </a:r>
            <a:endParaRPr lang="uk-UA" dirty="0"/>
          </a:p>
          <a:p>
            <a:r>
              <a:rPr lang="fr-FR" dirty="0"/>
              <a:t>Bâtiment DWH</a:t>
            </a:r>
            <a:endParaRPr lang="uk-UA" dirty="0"/>
          </a:p>
          <a:p>
            <a:endParaRPr lang="uk-UA" dirty="0"/>
          </a:p>
          <a:p>
            <a:r>
              <a:rPr lang="uk-UA" dirty="0">
                <a:solidFill>
                  <a:schemeClr val="accent5">
                    <a:lumMod val="40000"/>
                    <a:lumOff val="60000"/>
                  </a:schemeClr>
                </a:solidFill>
              </a:rPr>
              <a:t>Дослідження даних.</a:t>
            </a:r>
          </a:p>
          <a:p>
            <a:r>
              <a:rPr lang="uk-UA" dirty="0">
                <a:solidFill>
                  <a:schemeClr val="accent5">
                    <a:lumMod val="40000"/>
                    <a:lumOff val="60000"/>
                  </a:schemeClr>
                </a:solidFill>
              </a:rPr>
              <a:t>Побудова </a:t>
            </a:r>
            <a:r>
              <a:rPr lang="fr-FR" dirty="0">
                <a:solidFill>
                  <a:schemeClr val="accent5">
                    <a:lumMod val="40000"/>
                    <a:lumOff val="60000"/>
                  </a:schemeClr>
                </a:solidFill>
              </a:rPr>
              <a:t>DWH</a:t>
            </a:r>
            <a:endParaRPr lang="uk-UA" dirty="0">
              <a:solidFill>
                <a:schemeClr val="accent5">
                  <a:lumMod val="40000"/>
                  <a:lumOff val="60000"/>
                </a:schemeClr>
              </a:solidFill>
            </a:endParaRPr>
          </a:p>
          <a:p>
            <a:endParaRPr lang="uk-UA" dirty="0"/>
          </a:p>
          <a:p>
            <a:endParaRPr lang="uk-UA" dirty="0"/>
          </a:p>
        </p:txBody>
      </p:sp>
    </p:spTree>
    <p:extLst>
      <p:ext uri="{BB962C8B-B14F-4D97-AF65-F5344CB8AC3E}">
        <p14:creationId xmlns:p14="http://schemas.microsoft.com/office/powerpoint/2010/main" val="804268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D480537F-877E-02BF-37CF-1F3877F08A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C814CD-2481-4D3D-652E-4B29A78DBDA0}"/>
              </a:ext>
            </a:extLst>
          </p:cNvPr>
          <p:cNvSpPr>
            <a:spLocks noGrp="1"/>
          </p:cNvSpPr>
          <p:nvPr>
            <p:ph type="ctrTitle"/>
          </p:nvPr>
        </p:nvSpPr>
        <p:spPr>
          <a:xfrm>
            <a:off x="499729" y="4104167"/>
            <a:ext cx="3827721" cy="2286472"/>
          </a:xfrm>
        </p:spPr>
        <p:txBody>
          <a:bodyPr vert="horz" lIns="91440" tIns="45720" rIns="91440" bIns="45720" rtlCol="0">
            <a:normAutofit/>
          </a:bodyPr>
          <a:lstStyle/>
          <a:p>
            <a:pPr algn="l">
              <a:spcAft>
                <a:spcPts val="800"/>
              </a:spcAft>
            </a:pPr>
            <a:r>
              <a:rPr lang="uk-UA" sz="1600" dirty="0">
                <a:solidFill>
                  <a:schemeClr val="accent5">
                    <a:lumMod val="40000"/>
                    <a:lumOff val="60000"/>
                  </a:schemeClr>
                </a:solidFill>
                <a:highlight>
                  <a:srgbClr val="000000"/>
                </a:highlight>
              </a:rPr>
              <a:t>Процеси </a:t>
            </a:r>
            <a:r>
              <a:rPr lang="fr-FR" sz="1600" dirty="0">
                <a:solidFill>
                  <a:schemeClr val="accent5">
                    <a:lumMod val="40000"/>
                    <a:lumOff val="60000"/>
                  </a:schemeClr>
                </a:solidFill>
                <a:highlight>
                  <a:srgbClr val="000000"/>
                </a:highlight>
              </a:rPr>
              <a:t>ETL</a:t>
            </a:r>
            <a:r>
              <a:rPr lang="uk-UA" sz="1600" dirty="0">
                <a:solidFill>
                  <a:schemeClr val="accent5">
                    <a:lumMod val="40000"/>
                    <a:lumOff val="60000"/>
                  </a:schemeClr>
                </a:solidFill>
                <a:highlight>
                  <a:srgbClr val="000000"/>
                </a:highlight>
              </a:rPr>
              <a:t>:</a:t>
            </a:r>
            <a:br>
              <a:rPr lang="uk-UA" sz="1600" dirty="0">
                <a:solidFill>
                  <a:schemeClr val="accent5">
                    <a:lumMod val="40000"/>
                    <a:lumOff val="60000"/>
                  </a:schemeClr>
                </a:solidFill>
                <a:highlight>
                  <a:srgbClr val="000000"/>
                </a:highlight>
              </a:rPr>
            </a:br>
            <a:r>
              <a:rPr lang="uk-UA" sz="1600" dirty="0">
                <a:solidFill>
                  <a:schemeClr val="accent5">
                    <a:lumMod val="40000"/>
                    <a:lumOff val="60000"/>
                  </a:schemeClr>
                </a:solidFill>
                <a:highlight>
                  <a:srgbClr val="000000"/>
                </a:highlight>
              </a:rPr>
              <a:t> "</a:t>
            </a:r>
            <a:r>
              <a:rPr lang="fr-FR" sz="1600" dirty="0" err="1">
                <a:solidFill>
                  <a:schemeClr val="accent5">
                    <a:lumMod val="40000"/>
                    <a:lumOff val="60000"/>
                  </a:schemeClr>
                </a:solidFill>
                <a:highlight>
                  <a:srgbClr val="000000"/>
                </a:highlight>
              </a:rPr>
              <a:t>Extract</a:t>
            </a:r>
            <a:r>
              <a:rPr lang="fr-FR" sz="1600" dirty="0">
                <a:solidFill>
                  <a:schemeClr val="accent5">
                    <a:lumMod val="40000"/>
                    <a:lumOff val="60000"/>
                  </a:schemeClr>
                </a:solidFill>
                <a:highlight>
                  <a:srgbClr val="000000"/>
                </a:highlight>
              </a:rPr>
              <a:t>, </a:t>
            </a:r>
            <a:r>
              <a:rPr lang="fr-FR" sz="1600" dirty="0" err="1">
                <a:solidFill>
                  <a:schemeClr val="accent5">
                    <a:lumMod val="40000"/>
                    <a:lumOff val="60000"/>
                  </a:schemeClr>
                </a:solidFill>
                <a:highlight>
                  <a:srgbClr val="000000"/>
                </a:highlight>
              </a:rPr>
              <a:t>Transform</a:t>
            </a:r>
            <a:r>
              <a:rPr lang="fr-FR" sz="1600" dirty="0">
                <a:solidFill>
                  <a:schemeClr val="accent5">
                    <a:lumMod val="40000"/>
                    <a:lumOff val="60000"/>
                  </a:schemeClr>
                </a:solidFill>
                <a:highlight>
                  <a:srgbClr val="000000"/>
                </a:highlight>
              </a:rPr>
              <a:t>, </a:t>
            </a:r>
            <a:r>
              <a:rPr lang="fr-FR" sz="1600" dirty="0" err="1">
                <a:solidFill>
                  <a:schemeClr val="accent5">
                    <a:lumMod val="40000"/>
                    <a:lumOff val="60000"/>
                  </a:schemeClr>
                </a:solidFill>
                <a:highlight>
                  <a:srgbClr val="000000"/>
                </a:highlight>
              </a:rPr>
              <a:t>Load</a:t>
            </a:r>
            <a:r>
              <a:rPr lang="fr-FR" sz="1600" dirty="0">
                <a:solidFill>
                  <a:schemeClr val="accent5">
                    <a:lumMod val="40000"/>
                    <a:lumOff val="60000"/>
                  </a:schemeClr>
                </a:solidFill>
                <a:highlight>
                  <a:srgbClr val="000000"/>
                </a:highlight>
              </a:rPr>
              <a:t>" </a:t>
            </a:r>
            <a:br>
              <a:rPr lang="uk-UA" sz="1600" dirty="0">
                <a:solidFill>
                  <a:schemeClr val="accent5">
                    <a:lumMod val="40000"/>
                    <a:lumOff val="60000"/>
                  </a:schemeClr>
                </a:solidFill>
                <a:highlight>
                  <a:srgbClr val="000000"/>
                </a:highlight>
              </a:rPr>
            </a:br>
            <a:r>
              <a:rPr lang="fr-FR" sz="1400" dirty="0">
                <a:solidFill>
                  <a:schemeClr val="accent5">
                    <a:lumMod val="40000"/>
                    <a:lumOff val="60000"/>
                  </a:schemeClr>
                </a:solidFill>
                <a:highlight>
                  <a:srgbClr val="000000"/>
                </a:highlight>
              </a:rPr>
              <a:t>(</a:t>
            </a:r>
            <a:r>
              <a:rPr lang="uk-UA" sz="1400" dirty="0">
                <a:solidFill>
                  <a:schemeClr val="accent5">
                    <a:lumMod val="40000"/>
                    <a:lumOff val="60000"/>
                  </a:schemeClr>
                </a:solidFill>
                <a:highlight>
                  <a:srgbClr val="000000"/>
                </a:highlight>
              </a:rPr>
              <a:t>видобуття, трансформація, завантаження). </a:t>
            </a:r>
            <a:br>
              <a:rPr lang="uk-UA" sz="1600" dirty="0">
                <a:solidFill>
                  <a:schemeClr val="accent5">
                    <a:lumMod val="40000"/>
                    <a:lumOff val="60000"/>
                  </a:schemeClr>
                </a:solidFill>
                <a:highlight>
                  <a:srgbClr val="000000"/>
                </a:highlight>
              </a:rPr>
            </a:br>
            <a:r>
              <a:rPr lang="uk-UA" sz="1600" dirty="0">
                <a:solidFill>
                  <a:schemeClr val="accent5">
                    <a:lumMod val="40000"/>
                    <a:lumOff val="60000"/>
                  </a:schemeClr>
                </a:solidFill>
                <a:highlight>
                  <a:srgbClr val="000000"/>
                </a:highlight>
              </a:rPr>
              <a:t>Це процес, який використовується для переміщення даних з одного місця в інше.</a:t>
            </a:r>
            <a:br>
              <a:rPr lang="uk-UA" sz="1600" dirty="0">
                <a:solidFill>
                  <a:schemeClr val="accent5">
                    <a:lumMod val="40000"/>
                    <a:lumOff val="60000"/>
                  </a:schemeClr>
                </a:solidFill>
                <a:highlight>
                  <a:srgbClr val="000000"/>
                </a:highlight>
              </a:rPr>
            </a:br>
            <a:r>
              <a:rPr lang="uk-UA" sz="1600" dirty="0">
                <a:solidFill>
                  <a:schemeClr val="accent5">
                    <a:lumMod val="40000"/>
                    <a:lumOff val="60000"/>
                  </a:schemeClr>
                </a:solidFill>
                <a:highlight>
                  <a:srgbClr val="000000"/>
                </a:highlight>
              </a:rPr>
              <a:t>Зазвичай з операційних систем або баз даних в системи аналізу даних або </a:t>
            </a:r>
            <a:r>
              <a:rPr lang="fr-FR" sz="1600" dirty="0">
                <a:solidFill>
                  <a:schemeClr val="accent5">
                    <a:lumMod val="40000"/>
                    <a:lumOff val="60000"/>
                  </a:schemeClr>
                </a:solidFill>
                <a:highlight>
                  <a:srgbClr val="000000"/>
                </a:highlight>
              </a:rPr>
              <a:t>data </a:t>
            </a:r>
            <a:r>
              <a:rPr lang="fr-FR" sz="1600" dirty="0" err="1">
                <a:solidFill>
                  <a:schemeClr val="accent5">
                    <a:lumMod val="40000"/>
                    <a:lumOff val="60000"/>
                  </a:schemeClr>
                </a:solidFill>
                <a:highlight>
                  <a:srgbClr val="000000"/>
                </a:highlight>
              </a:rPr>
              <a:t>warehouse</a:t>
            </a:r>
            <a:r>
              <a:rPr lang="fr-FR" sz="1600" dirty="0">
                <a:solidFill>
                  <a:schemeClr val="accent5">
                    <a:lumMod val="40000"/>
                    <a:lumOff val="60000"/>
                  </a:schemeClr>
                </a:solidFill>
                <a:highlight>
                  <a:srgbClr val="000000"/>
                </a:highlight>
              </a:rPr>
              <a:t>.</a:t>
            </a:r>
            <a:endParaRPr lang="en-US" sz="1600" dirty="0">
              <a:solidFill>
                <a:schemeClr val="accent5">
                  <a:lumMod val="40000"/>
                  <a:lumOff val="60000"/>
                </a:schemeClr>
              </a:solidFill>
              <a:highlight>
                <a:srgbClr val="000000"/>
              </a:highlight>
            </a:endParaRPr>
          </a:p>
        </p:txBody>
      </p:sp>
      <p:pic>
        <p:nvPicPr>
          <p:cNvPr id="12" name="Picture 11" descr="A screenshot of a computer&#10;&#10;Description automatically generated">
            <a:extLst>
              <a:ext uri="{FF2B5EF4-FFF2-40B4-BE49-F238E27FC236}">
                <a16:creationId xmlns:a16="http://schemas.microsoft.com/office/drawing/2014/main" id="{0210CF69-9C5F-F69C-A4FE-919B34A10735}"/>
              </a:ext>
            </a:extLst>
          </p:cNvPr>
          <p:cNvPicPr>
            <a:picLocks noChangeAspect="1"/>
          </p:cNvPicPr>
          <p:nvPr/>
        </p:nvPicPr>
        <p:blipFill>
          <a:blip r:embed="rId3"/>
          <a:stretch>
            <a:fillRect/>
          </a:stretch>
        </p:blipFill>
        <p:spPr>
          <a:xfrm>
            <a:off x="112945" y="163062"/>
            <a:ext cx="6766320" cy="380605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25EF0197-9E55-82FF-DEE8-9C10A86F3618}"/>
              </a:ext>
            </a:extLst>
          </p:cNvPr>
          <p:cNvPicPr>
            <a:picLocks noChangeAspect="1"/>
          </p:cNvPicPr>
          <p:nvPr/>
        </p:nvPicPr>
        <p:blipFill>
          <a:blip r:embed="rId4"/>
          <a:stretch>
            <a:fillRect/>
          </a:stretch>
        </p:blipFill>
        <p:spPr>
          <a:xfrm>
            <a:off x="4231758" y="2333320"/>
            <a:ext cx="8486610" cy="4773718"/>
          </a:xfrm>
          <a:prstGeom prst="rect">
            <a:avLst/>
          </a:prstGeom>
        </p:spPr>
      </p:pic>
      <p:sp>
        <p:nvSpPr>
          <p:cNvPr id="5" name="TextBox 4">
            <a:extLst>
              <a:ext uri="{FF2B5EF4-FFF2-40B4-BE49-F238E27FC236}">
                <a16:creationId xmlns:a16="http://schemas.microsoft.com/office/drawing/2014/main" id="{04FD90A8-EAE5-A257-D965-F937EA32D5BA}"/>
              </a:ext>
            </a:extLst>
          </p:cNvPr>
          <p:cNvSpPr txBox="1"/>
          <p:nvPr/>
        </p:nvSpPr>
        <p:spPr>
          <a:xfrm>
            <a:off x="7400260" y="763674"/>
            <a:ext cx="4678796" cy="923330"/>
          </a:xfrm>
          <a:prstGeom prst="rect">
            <a:avLst/>
          </a:prstGeom>
          <a:noFill/>
        </p:spPr>
        <p:txBody>
          <a:bodyPr wrap="square">
            <a:spAutoFit/>
          </a:bodyPr>
          <a:lstStyle/>
          <a:p>
            <a:r>
              <a:rPr lang="uk-UA" dirty="0">
                <a:highlight>
                  <a:srgbClr val="000000"/>
                </a:highlight>
              </a:rPr>
              <a:t>Processus ETL : </a:t>
            </a:r>
            <a:endParaRPr lang="en-US" dirty="0">
              <a:highlight>
                <a:srgbClr val="000000"/>
              </a:highlight>
            </a:endParaRPr>
          </a:p>
          <a:p>
            <a:r>
              <a:rPr lang="uk-UA" dirty="0">
                <a:highlight>
                  <a:srgbClr val="000000"/>
                </a:highlight>
              </a:rPr>
              <a:t>"Extract, Transform, Load" </a:t>
            </a:r>
            <a:endParaRPr lang="en-US" dirty="0">
              <a:highlight>
                <a:srgbClr val="000000"/>
              </a:highlight>
            </a:endParaRPr>
          </a:p>
          <a:p>
            <a:r>
              <a:rPr lang="uk-UA" dirty="0">
                <a:highlight>
                  <a:srgbClr val="000000"/>
                </a:highlight>
              </a:rPr>
              <a:t>(extraction, transformation, chargement). </a:t>
            </a:r>
            <a:endParaRPr lang="en-US" dirty="0">
              <a:highlight>
                <a:srgbClr val="000000"/>
              </a:highlight>
            </a:endParaRPr>
          </a:p>
        </p:txBody>
      </p:sp>
    </p:spTree>
    <p:extLst>
      <p:ext uri="{BB962C8B-B14F-4D97-AF65-F5344CB8AC3E}">
        <p14:creationId xmlns:p14="http://schemas.microsoft.com/office/powerpoint/2010/main" val="194747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179DA24C-6A8C-5F11-17B9-4BD2CF0E88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F30532-9748-0081-0157-06C48D4286FB}"/>
              </a:ext>
            </a:extLst>
          </p:cNvPr>
          <p:cNvSpPr>
            <a:spLocks noGrp="1"/>
          </p:cNvSpPr>
          <p:nvPr>
            <p:ph type="ctrTitle"/>
          </p:nvPr>
        </p:nvSpPr>
        <p:spPr>
          <a:xfrm>
            <a:off x="1318437" y="988828"/>
            <a:ext cx="5432851" cy="5401046"/>
          </a:xfrm>
        </p:spPr>
        <p:txBody>
          <a:bodyPr vert="horz" lIns="91440" tIns="45720" rIns="91440" bIns="45720" rtlCol="0">
            <a:normAutofit/>
          </a:bodyPr>
          <a:lstStyle/>
          <a:p>
            <a:pPr algn="l">
              <a:spcAft>
                <a:spcPts val="800"/>
              </a:spcAft>
            </a:pPr>
            <a:r>
              <a:rPr lang="uk-UA" sz="2000" kern="100" dirty="0">
                <a:effectLst/>
                <a:latin typeface="Tahoma" panose="020B0604030504040204" pitchFamily="34" charset="0"/>
                <a:ea typeface="Calibri" panose="020F0502020204030204" pitchFamily="34" charset="0"/>
                <a:cs typeface="Times New Roman" panose="02020603050405020304" pitchFamily="18" charset="0"/>
              </a:rPr>
              <a:t> </a:t>
            </a:r>
            <a:br>
              <a:rPr lang="uk-UA" sz="2000" kern="100" dirty="0">
                <a:effectLst/>
                <a:latin typeface="Calibri" panose="020F0502020204030204" pitchFamily="34" charset="0"/>
                <a:ea typeface="Calibri" panose="020F0502020204030204" pitchFamily="34" charset="0"/>
                <a:cs typeface="Times New Roman" panose="02020603050405020304" pitchFamily="18" charset="0"/>
              </a:rPr>
            </a:br>
            <a:r>
              <a:rPr lang="uk-UA" sz="2000" kern="100" dirty="0">
                <a:effectLst/>
                <a:latin typeface="Tahoma" panose="020B0604030504040204" pitchFamily="34" charset="0"/>
                <a:ea typeface="Calibri" panose="020F0502020204030204" pitchFamily="34" charset="0"/>
                <a:cs typeface="Times New Roman" panose="02020603050405020304" pitchFamily="18" charset="0"/>
              </a:rPr>
              <a:t>Architecture du Projet</a:t>
            </a:r>
            <a:br>
              <a:rPr lang="uk-UA" sz="2000" kern="100" dirty="0">
                <a:effectLst/>
                <a:latin typeface="Tahoma" panose="020B0604030504040204" pitchFamily="34" charset="0"/>
                <a:ea typeface="Calibri" panose="020F0502020204030204" pitchFamily="34" charset="0"/>
                <a:cs typeface="Times New Roman" panose="02020603050405020304" pitchFamily="18" charset="0"/>
              </a:rPr>
            </a:br>
            <a:br>
              <a:rPr lang="uk-UA" sz="2000" kern="100" dirty="0">
                <a:latin typeface="Tahoma" panose="020B0604030504040204" pitchFamily="34" charset="0"/>
                <a:ea typeface="Calibri" panose="020F0502020204030204" pitchFamily="34" charset="0"/>
                <a:cs typeface="Times New Roman" panose="02020603050405020304" pitchFamily="18" charset="0"/>
              </a:rPr>
            </a:br>
            <a:r>
              <a:rPr lang="en-US" sz="2000" kern="100" dirty="0">
                <a:latin typeface="Tahoma" panose="020B0604030504040204" pitchFamily="34" charset="0"/>
                <a:ea typeface="Calibri" panose="020F0502020204030204" pitchFamily="34" charset="0"/>
                <a:cs typeface="Times New Roman" panose="02020603050405020304" pitchFamily="18" charset="0"/>
              </a:rPr>
              <a:t>         </a:t>
            </a:r>
            <a:r>
              <a:rPr lang="fr-FR" sz="2800" dirty="0">
                <a:highlight>
                  <a:srgbClr val="000000"/>
                </a:highlight>
              </a:rPr>
              <a:t>Data Warehouse</a:t>
            </a:r>
            <a:br>
              <a:rPr lang="uk-UA" sz="20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p>
        </p:txBody>
      </p:sp>
      <p:pic>
        <p:nvPicPr>
          <p:cNvPr id="8" name="Picture 7" descr="A computer screen shot of a computer screen&#10;&#10;Description automatically generated">
            <a:extLst>
              <a:ext uri="{FF2B5EF4-FFF2-40B4-BE49-F238E27FC236}">
                <a16:creationId xmlns:a16="http://schemas.microsoft.com/office/drawing/2014/main" id="{9E079710-3BF2-BFD7-A022-971D97FE1B09}"/>
              </a:ext>
            </a:extLst>
          </p:cNvPr>
          <p:cNvPicPr>
            <a:picLocks noChangeAspect="1"/>
          </p:cNvPicPr>
          <p:nvPr/>
        </p:nvPicPr>
        <p:blipFill>
          <a:blip r:embed="rId3"/>
          <a:stretch>
            <a:fillRect/>
          </a:stretch>
        </p:blipFill>
        <p:spPr>
          <a:xfrm>
            <a:off x="254775" y="2732568"/>
            <a:ext cx="6496513" cy="3882390"/>
          </a:xfrm>
          <a:prstGeom prst="rect">
            <a:avLst/>
          </a:prstGeom>
        </p:spPr>
      </p:pic>
      <p:pic>
        <p:nvPicPr>
          <p:cNvPr id="3" name="Picture 2">
            <a:extLst>
              <a:ext uri="{FF2B5EF4-FFF2-40B4-BE49-F238E27FC236}">
                <a16:creationId xmlns:a16="http://schemas.microsoft.com/office/drawing/2014/main" id="{539240A6-A7A7-3DC9-2C19-D96389B57936}"/>
              </a:ext>
            </a:extLst>
          </p:cNvPr>
          <p:cNvPicPr>
            <a:picLocks noChangeAspect="1"/>
          </p:cNvPicPr>
          <p:nvPr/>
        </p:nvPicPr>
        <p:blipFill>
          <a:blip r:embed="rId4"/>
          <a:stretch>
            <a:fillRect/>
          </a:stretch>
        </p:blipFill>
        <p:spPr>
          <a:xfrm>
            <a:off x="5440711" y="146875"/>
            <a:ext cx="6496514" cy="3882390"/>
          </a:xfrm>
          <a:prstGeom prst="rect">
            <a:avLst/>
          </a:prstGeom>
        </p:spPr>
      </p:pic>
    </p:spTree>
    <p:extLst>
      <p:ext uri="{BB962C8B-B14F-4D97-AF65-F5344CB8AC3E}">
        <p14:creationId xmlns:p14="http://schemas.microsoft.com/office/powerpoint/2010/main" val="63958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l="6000"/>
          </a:stretch>
        </a:blipFill>
        <a:effectLst/>
      </p:bgPr>
    </p:bg>
    <p:spTree>
      <p:nvGrpSpPr>
        <p:cNvPr id="1" name="">
          <a:extLst>
            <a:ext uri="{FF2B5EF4-FFF2-40B4-BE49-F238E27FC236}">
              <a16:creationId xmlns:a16="http://schemas.microsoft.com/office/drawing/2014/main" id="{0D6EC329-387C-497B-2D22-FA56EBBB683E}"/>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34BF1355-7F3C-93E0-2EAB-48E7545C0D41}"/>
              </a:ext>
            </a:extLst>
          </p:cNvPr>
          <p:cNvSpPr txBox="1">
            <a:spLocks/>
          </p:cNvSpPr>
          <p:nvPr/>
        </p:nvSpPr>
        <p:spPr>
          <a:xfrm>
            <a:off x="1696720" y="3881119"/>
            <a:ext cx="5315554" cy="797560"/>
          </a:xfrm>
          <a:prstGeom prst="rect">
            <a:avLst/>
          </a:prstGeom>
        </p:spPr>
        <p:txBody>
          <a:bodyPr vert="horz" lIns="91440" tIns="0" rIns="91440" bIns="45720" rtlCol="0" anchor="b">
            <a:normAutofit/>
          </a:bodyPr>
          <a:lstStyle>
            <a:lvl1pPr marL="0" indent="0" algn="r"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9pPr>
          </a:lstStyle>
          <a:p>
            <a:pPr algn="l"/>
            <a:endParaRPr lang="uk-UA" sz="3200" dirty="0"/>
          </a:p>
        </p:txBody>
      </p:sp>
      <p:pic>
        <p:nvPicPr>
          <p:cNvPr id="1028" name="Picture 4" descr="Intro Map">
            <a:extLst>
              <a:ext uri="{FF2B5EF4-FFF2-40B4-BE49-F238E27FC236}">
                <a16:creationId xmlns:a16="http://schemas.microsoft.com/office/drawing/2014/main" id="{B1366565-FEE2-FE79-730D-1A8B7EFC8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175" y="3874211"/>
            <a:ext cx="4500134" cy="23950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Стародавній Чернігів - цікава екскурсія від туроператора ТурБаза">
            <a:extLst>
              <a:ext uri="{FF2B5EF4-FFF2-40B4-BE49-F238E27FC236}">
                <a16:creationId xmlns:a16="http://schemas.microsoft.com/office/drawing/2014/main" id="{0DB0758B-ADD8-4786-BBFB-9D75238F9D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722" y="176163"/>
            <a:ext cx="5543993" cy="38461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blue and yellow striped surface&#10;&#10;Description automatically generated">
            <a:extLst>
              <a:ext uri="{FF2B5EF4-FFF2-40B4-BE49-F238E27FC236}">
                <a16:creationId xmlns:a16="http://schemas.microsoft.com/office/drawing/2014/main" id="{B227FC65-CA1C-716F-3135-B7F954842968}"/>
              </a:ext>
            </a:extLst>
          </p:cNvPr>
          <p:cNvPicPr>
            <a:picLocks noChangeAspect="1"/>
          </p:cNvPicPr>
          <p:nvPr/>
        </p:nvPicPr>
        <p:blipFill>
          <a:blip r:embed="rId5"/>
          <a:stretch>
            <a:fillRect/>
          </a:stretch>
        </p:blipFill>
        <p:spPr>
          <a:xfrm>
            <a:off x="6826362" y="1606002"/>
            <a:ext cx="1219670" cy="493234"/>
          </a:xfrm>
          <a:prstGeom prst="rect">
            <a:avLst/>
          </a:prstGeom>
        </p:spPr>
      </p:pic>
      <p:pic>
        <p:nvPicPr>
          <p:cNvPr id="1030" name="Picture 6" descr="Ринок нерухомості у Чернігові після 24 лютого - ОЦІНОЧНИЙ ПОРТАЛ">
            <a:extLst>
              <a:ext uri="{FF2B5EF4-FFF2-40B4-BE49-F238E27FC236}">
                <a16:creationId xmlns:a16="http://schemas.microsoft.com/office/drawing/2014/main" id="{6177632F-F29B-3869-732A-81DFDBC3F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522" y="3902109"/>
            <a:ext cx="4977653" cy="2779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57EFCB2-AB60-5250-8BD6-CDA5C629F107}"/>
              </a:ext>
            </a:extLst>
          </p:cNvPr>
          <p:cNvPicPr>
            <a:picLocks noChangeAspect="1"/>
          </p:cNvPicPr>
          <p:nvPr/>
        </p:nvPicPr>
        <p:blipFill rotWithShape="1">
          <a:blip r:embed="rId7"/>
          <a:srcRect l="20358" b="67469"/>
          <a:stretch/>
        </p:blipFill>
        <p:spPr>
          <a:xfrm>
            <a:off x="193187" y="4743345"/>
            <a:ext cx="2383986" cy="622306"/>
          </a:xfrm>
          <a:prstGeom prst="rect">
            <a:avLst/>
          </a:prstGeom>
        </p:spPr>
      </p:pic>
      <p:pic>
        <p:nvPicPr>
          <p:cNvPr id="2" name="Picture 4" descr="Тур в Чернигов">
            <a:extLst>
              <a:ext uri="{FF2B5EF4-FFF2-40B4-BE49-F238E27FC236}">
                <a16:creationId xmlns:a16="http://schemas.microsoft.com/office/drawing/2014/main" id="{31AF9747-7B97-018D-4DA8-D688099E4A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2487" y="820194"/>
            <a:ext cx="7836568" cy="30540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B32C28B-8492-6F2F-A19C-5184310EA643}"/>
                  </a:ext>
                </a:extLst>
              </p14:cNvPr>
              <p14:cNvContentPartPr/>
              <p14:nvPr/>
            </p14:nvContentPartPr>
            <p14:xfrm>
              <a:off x="10320748" y="4336864"/>
              <a:ext cx="49320" cy="54000"/>
            </p14:xfrm>
          </p:contentPart>
        </mc:Choice>
        <mc:Fallback xmlns="">
          <p:pic>
            <p:nvPicPr>
              <p:cNvPr id="9" name="Ink 8">
                <a:extLst>
                  <a:ext uri="{FF2B5EF4-FFF2-40B4-BE49-F238E27FC236}">
                    <a16:creationId xmlns:a16="http://schemas.microsoft.com/office/drawing/2014/main" id="{6B32C28B-8492-6F2F-A19C-5184310EA643}"/>
                  </a:ext>
                </a:extLst>
              </p:cNvPr>
              <p:cNvPicPr/>
              <p:nvPr/>
            </p:nvPicPr>
            <p:blipFill>
              <a:blip r:embed="rId10"/>
              <a:stretch>
                <a:fillRect/>
              </a:stretch>
            </p:blipFill>
            <p:spPr>
              <a:xfrm>
                <a:off x="10314628" y="4330744"/>
                <a:ext cx="61560" cy="66240"/>
              </a:xfrm>
              <a:prstGeom prst="rect">
                <a:avLst/>
              </a:prstGeom>
            </p:spPr>
          </p:pic>
        </mc:Fallback>
      </mc:AlternateContent>
      <p:grpSp>
        <p:nvGrpSpPr>
          <p:cNvPr id="7" name="Group 6">
            <a:extLst>
              <a:ext uri="{FF2B5EF4-FFF2-40B4-BE49-F238E27FC236}">
                <a16:creationId xmlns:a16="http://schemas.microsoft.com/office/drawing/2014/main" id="{2323455C-AEA8-89C5-241D-06A0C19DADA9}"/>
              </a:ext>
            </a:extLst>
          </p:cNvPr>
          <p:cNvGrpSpPr/>
          <p:nvPr/>
        </p:nvGrpSpPr>
        <p:grpSpPr>
          <a:xfrm>
            <a:off x="460654" y="4138582"/>
            <a:ext cx="4692773" cy="547005"/>
            <a:chOff x="1177161" y="4050207"/>
            <a:chExt cx="4692773" cy="547005"/>
          </a:xfrm>
        </p:grpSpPr>
        <p:sp>
          <p:nvSpPr>
            <p:cNvPr id="3" name="Rectangle 2">
              <a:extLst>
                <a:ext uri="{FF2B5EF4-FFF2-40B4-BE49-F238E27FC236}">
                  <a16:creationId xmlns:a16="http://schemas.microsoft.com/office/drawing/2014/main" id="{186BDF9A-C8CA-B067-A859-CDE71F3D5DDA}"/>
                </a:ext>
              </a:extLst>
            </p:cNvPr>
            <p:cNvSpPr/>
            <p:nvPr/>
          </p:nvSpPr>
          <p:spPr>
            <a:xfrm>
              <a:off x="1177161" y="4050207"/>
              <a:ext cx="4233039" cy="544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 name="TextBox 4">
              <a:extLst>
                <a:ext uri="{FF2B5EF4-FFF2-40B4-BE49-F238E27FC236}">
                  <a16:creationId xmlns:a16="http://schemas.microsoft.com/office/drawing/2014/main" id="{0A4665D6-D0D4-281F-4D2E-5BC4B7DAD2E7}"/>
                </a:ext>
              </a:extLst>
            </p:cNvPr>
            <p:cNvSpPr txBox="1"/>
            <p:nvPr/>
          </p:nvSpPr>
          <p:spPr>
            <a:xfrm>
              <a:off x="1494020" y="4073992"/>
              <a:ext cx="4375914" cy="523220"/>
            </a:xfrm>
            <a:prstGeom prst="rect">
              <a:avLst/>
            </a:prstGeom>
            <a:noFill/>
          </p:spPr>
          <p:txBody>
            <a:bodyPr wrap="square">
              <a:spAutoFit/>
            </a:bodyPr>
            <a:lstStyle/>
            <a:p>
              <a:r>
                <a:rPr lang="fr-FR" sz="2800" dirty="0">
                  <a:solidFill>
                    <a:schemeClr val="accent2">
                      <a:lumMod val="20000"/>
                      <a:lumOff val="80000"/>
                    </a:schemeClr>
                  </a:solidFill>
                  <a:highlight>
                    <a:srgbClr val="000000"/>
                  </a:highlight>
                </a:rPr>
                <a:t>Ma ville natale en Ukraine</a:t>
              </a:r>
              <a:endParaRPr lang="uk-UA" sz="2800" dirty="0">
                <a:solidFill>
                  <a:schemeClr val="accent2">
                    <a:lumMod val="20000"/>
                    <a:lumOff val="80000"/>
                  </a:schemeClr>
                </a:solidFill>
                <a:highlight>
                  <a:srgbClr val="000000"/>
                </a:highlight>
              </a:endParaRPr>
            </a:p>
          </p:txBody>
        </p:sp>
      </p:grpSp>
    </p:spTree>
    <p:extLst>
      <p:ext uri="{BB962C8B-B14F-4D97-AF65-F5344CB8AC3E}">
        <p14:creationId xmlns:p14="http://schemas.microsoft.com/office/powerpoint/2010/main" val="2580398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11DB1477-7683-FC1C-7F35-8045A8B40A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6AB391-E9C0-502D-6E3A-85ADA4C05167}"/>
              </a:ext>
            </a:extLst>
          </p:cNvPr>
          <p:cNvSpPr>
            <a:spLocks noGrp="1"/>
          </p:cNvSpPr>
          <p:nvPr>
            <p:ph type="ctrTitle"/>
          </p:nvPr>
        </p:nvSpPr>
        <p:spPr>
          <a:xfrm>
            <a:off x="6625336" y="95693"/>
            <a:ext cx="4953520" cy="1863105"/>
          </a:xfrm>
        </p:spPr>
        <p:txBody>
          <a:bodyPr vert="horz" lIns="91440" tIns="45720" rIns="91440" bIns="45720" rtlCol="0">
            <a:normAutofit/>
          </a:bodyPr>
          <a:lstStyle/>
          <a:p>
            <a:pPr algn="l">
              <a:spcAft>
                <a:spcPts val="800"/>
              </a:spcAft>
            </a:pPr>
            <a:r>
              <a:rPr lang="fr-FR" sz="1400" kern="100" dirty="0">
                <a:highlight>
                  <a:srgbClr val="000000"/>
                </a:highlight>
                <a:latin typeface="Tahoma" panose="020B0604030504040204" pitchFamily="34" charset="0"/>
                <a:ea typeface="Calibri" panose="020F0502020204030204" pitchFamily="34" charset="0"/>
                <a:cs typeface="Times New Roman" panose="02020603050405020304" pitchFamily="18" charset="0"/>
              </a:rPr>
              <a:t>La relation est négative.</a:t>
            </a:r>
            <a:br>
              <a:rPr lang="fr-FR" sz="1400" kern="100" dirty="0">
                <a:highlight>
                  <a:srgbClr val="000000"/>
                </a:highlight>
                <a:latin typeface="Tahoma" panose="020B0604030504040204" pitchFamily="34" charset="0"/>
                <a:ea typeface="Calibri" panose="020F0502020204030204" pitchFamily="34" charset="0"/>
                <a:cs typeface="Times New Roman" panose="02020603050405020304" pitchFamily="18" charset="0"/>
              </a:rPr>
            </a:br>
            <a:r>
              <a:rPr lang="fr-FR" sz="1400" kern="100" dirty="0">
                <a:highlight>
                  <a:srgbClr val="000000"/>
                </a:highlight>
                <a:latin typeface="Tahoma" panose="020B0604030504040204" pitchFamily="34" charset="0"/>
                <a:ea typeface="Calibri" panose="020F0502020204030204" pitchFamily="34" charset="0"/>
                <a:cs typeface="Times New Roman" panose="02020603050405020304" pitchFamily="18" charset="0"/>
              </a:rPr>
              <a:t>Les universités comptant le plus grand nombre d’étudiants n’offrent pas les spécialisations les plus populaires.</a:t>
            </a:r>
            <a:br>
              <a:rPr lang="fr-FR" sz="1400" kern="100" dirty="0">
                <a:highlight>
                  <a:srgbClr val="000000"/>
                </a:highlight>
                <a:latin typeface="Tahoma" panose="020B0604030504040204" pitchFamily="34" charset="0"/>
                <a:ea typeface="Calibri" panose="020F0502020204030204" pitchFamily="34" charset="0"/>
                <a:cs typeface="Times New Roman" panose="02020603050405020304" pitchFamily="18" charset="0"/>
              </a:rPr>
            </a:br>
            <a:r>
              <a:rPr lang="ru-RU" sz="1400" kern="100" dirty="0">
                <a:highlight>
                  <a:srgbClr val="000000"/>
                </a:highlight>
                <a:latin typeface="Tahoma" panose="020B0604030504040204" pitchFamily="34" charset="0"/>
                <a:ea typeface="Calibri" panose="020F0502020204030204" pitchFamily="34" charset="0"/>
                <a:cs typeface="Times New Roman" panose="02020603050405020304" pitchFamily="18" charset="0"/>
              </a:rPr>
              <a:t>          </a:t>
            </a:r>
            <a:r>
              <a:rPr lang="ru-RU" sz="1400" kern="100" dirty="0">
                <a:solidFill>
                  <a:schemeClr val="accent5">
                    <a:lumMod val="40000"/>
                    <a:lumOff val="60000"/>
                  </a:schemeClr>
                </a:solidFill>
                <a:highlight>
                  <a:srgbClr val="000000"/>
                </a:highlight>
                <a:latin typeface="Tahoma" panose="020B0604030504040204" pitchFamily="34" charset="0"/>
                <a:ea typeface="Calibri" panose="020F0502020204030204" pitchFamily="34" charset="0"/>
                <a:cs typeface="Times New Roman" panose="02020603050405020304" pitchFamily="18" charset="0"/>
              </a:rPr>
              <a:t>Університети з найбільшою кількістю студентів </a:t>
            </a:r>
            <a:br>
              <a:rPr lang="ru-RU" sz="1400" kern="100" dirty="0">
                <a:solidFill>
                  <a:schemeClr val="accent5">
                    <a:lumMod val="40000"/>
                    <a:lumOff val="60000"/>
                  </a:schemeClr>
                </a:solidFill>
                <a:highlight>
                  <a:srgbClr val="000000"/>
                </a:highlight>
                <a:latin typeface="Tahoma" panose="020B0604030504040204" pitchFamily="34" charset="0"/>
                <a:ea typeface="Calibri" panose="020F0502020204030204" pitchFamily="34" charset="0"/>
                <a:cs typeface="Times New Roman" panose="02020603050405020304" pitchFamily="18" charset="0"/>
              </a:rPr>
            </a:br>
            <a:r>
              <a:rPr lang="ru-RU" sz="1400" kern="100" dirty="0">
                <a:solidFill>
                  <a:schemeClr val="accent5">
                    <a:lumMod val="40000"/>
                    <a:lumOff val="60000"/>
                  </a:schemeClr>
                </a:solidFill>
                <a:highlight>
                  <a:srgbClr val="000000"/>
                </a:highlight>
                <a:latin typeface="Tahoma" panose="020B0604030504040204" pitchFamily="34" charset="0"/>
                <a:ea typeface="Calibri" panose="020F0502020204030204" pitchFamily="34" charset="0"/>
                <a:cs typeface="Times New Roman" panose="02020603050405020304" pitchFamily="18" charset="0"/>
              </a:rPr>
              <a:t>          не пропонують найпопулярніші спеціальності</a:t>
            </a:r>
            <a:endParaRPr lang="en-US" sz="1400" dirty="0">
              <a:solidFill>
                <a:schemeClr val="accent5">
                  <a:lumMod val="40000"/>
                  <a:lumOff val="60000"/>
                </a:schemeClr>
              </a:solidFill>
              <a:highlight>
                <a:srgbClr val="000000"/>
              </a:highlight>
            </a:endParaRPr>
          </a:p>
        </p:txBody>
      </p:sp>
      <p:sp>
        <p:nvSpPr>
          <p:cNvPr id="11" name="TextBox 10">
            <a:extLst>
              <a:ext uri="{FF2B5EF4-FFF2-40B4-BE49-F238E27FC236}">
                <a16:creationId xmlns:a16="http://schemas.microsoft.com/office/drawing/2014/main" id="{3D666D0A-8E12-5852-510F-D3E45771A4F6}"/>
              </a:ext>
            </a:extLst>
          </p:cNvPr>
          <p:cNvSpPr txBox="1"/>
          <p:nvPr/>
        </p:nvSpPr>
        <p:spPr>
          <a:xfrm>
            <a:off x="905256" y="175448"/>
            <a:ext cx="5333999" cy="923330"/>
          </a:xfrm>
          <a:prstGeom prst="rect">
            <a:avLst/>
          </a:prstGeom>
          <a:noFill/>
        </p:spPr>
        <p:txBody>
          <a:bodyPr wrap="square">
            <a:spAutoFit/>
          </a:bodyPr>
          <a:lstStyle/>
          <a:p>
            <a:r>
              <a:rPr lang="uk-UA" dirty="0">
                <a:solidFill>
                  <a:srgbClr val="FFEEDD"/>
                </a:solidFill>
              </a:rPr>
              <a:t>Quel est le lien entre </a:t>
            </a:r>
          </a:p>
          <a:p>
            <a:r>
              <a:rPr lang="uk-UA" dirty="0">
                <a:solidFill>
                  <a:srgbClr val="FFEEDD"/>
                </a:solidFill>
              </a:rPr>
              <a:t>la popularité d'un établissement d'enseignement</a:t>
            </a:r>
          </a:p>
          <a:p>
            <a:r>
              <a:rPr lang="uk-UA" dirty="0">
                <a:solidFill>
                  <a:srgbClr val="FFEEDD"/>
                </a:solidFill>
              </a:rPr>
              <a:t> et les spécialisations populaires ?</a:t>
            </a:r>
          </a:p>
        </p:txBody>
      </p:sp>
      <p:pic>
        <p:nvPicPr>
          <p:cNvPr id="15" name="Picture 14">
            <a:extLst>
              <a:ext uri="{FF2B5EF4-FFF2-40B4-BE49-F238E27FC236}">
                <a16:creationId xmlns:a16="http://schemas.microsoft.com/office/drawing/2014/main" id="{006FA325-805D-CE4E-F291-DA7D0A329AFA}"/>
              </a:ext>
            </a:extLst>
          </p:cNvPr>
          <p:cNvPicPr>
            <a:picLocks noChangeAspect="1"/>
          </p:cNvPicPr>
          <p:nvPr/>
        </p:nvPicPr>
        <p:blipFill>
          <a:blip r:embed="rId3"/>
          <a:stretch>
            <a:fillRect/>
          </a:stretch>
        </p:blipFill>
        <p:spPr>
          <a:xfrm>
            <a:off x="2487168" y="1223194"/>
            <a:ext cx="9524304" cy="5396049"/>
          </a:xfrm>
          <a:prstGeom prst="rect">
            <a:avLst/>
          </a:prstGeom>
        </p:spPr>
      </p:pic>
    </p:spTree>
    <p:extLst>
      <p:ext uri="{BB962C8B-B14F-4D97-AF65-F5344CB8AC3E}">
        <p14:creationId xmlns:p14="http://schemas.microsoft.com/office/powerpoint/2010/main" val="26283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11DB1477-7683-FC1C-7F35-8045A8B40A9E}"/>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39ABDA1E-BFDE-E77B-B230-0D448737D882}"/>
              </a:ext>
            </a:extLst>
          </p:cNvPr>
          <p:cNvPicPr>
            <a:picLocks noChangeAspect="1"/>
          </p:cNvPicPr>
          <p:nvPr/>
        </p:nvPicPr>
        <p:blipFill>
          <a:blip r:embed="rId3"/>
          <a:stretch>
            <a:fillRect/>
          </a:stretch>
        </p:blipFill>
        <p:spPr>
          <a:xfrm>
            <a:off x="1604165" y="937158"/>
            <a:ext cx="9971147" cy="5655028"/>
          </a:xfrm>
          <a:prstGeom prst="rect">
            <a:avLst/>
          </a:prstGeom>
        </p:spPr>
      </p:pic>
      <p:sp>
        <p:nvSpPr>
          <p:cNvPr id="2" name="Title 3">
            <a:extLst>
              <a:ext uri="{FF2B5EF4-FFF2-40B4-BE49-F238E27FC236}">
                <a16:creationId xmlns:a16="http://schemas.microsoft.com/office/drawing/2014/main" id="{AA4DA1B7-5AB4-BC07-A6BC-222DF39A4F9B}"/>
              </a:ext>
            </a:extLst>
          </p:cNvPr>
          <p:cNvSpPr txBox="1">
            <a:spLocks/>
          </p:cNvSpPr>
          <p:nvPr/>
        </p:nvSpPr>
        <p:spPr>
          <a:xfrm>
            <a:off x="1073888" y="265814"/>
            <a:ext cx="10802678" cy="1690577"/>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6000" b="0" i="0" kern="1200" cap="none">
                <a:solidFill>
                  <a:schemeClr val="tx1"/>
                </a:solidFill>
                <a:effectLst/>
                <a:latin typeface="+mj-lt"/>
                <a:ea typeface="+mj-ea"/>
                <a:cs typeface="+mj-cs"/>
              </a:defRPr>
            </a:lvl1pPr>
          </a:lstStyle>
          <a:p>
            <a:pPr algn="l">
              <a:spcAft>
                <a:spcPts val="800"/>
              </a:spcAft>
            </a:pPr>
            <a:r>
              <a:rPr lang="fr-FR" sz="1800" kern="100" dirty="0">
                <a:latin typeface="Tahoma" panose="020B0604030504040204" pitchFamily="34" charset="0"/>
                <a:ea typeface="Calibri" panose="020F0502020204030204" pitchFamily="34" charset="0"/>
                <a:cs typeface="Times New Roman" panose="02020603050405020304" pitchFamily="18" charset="0"/>
              </a:rPr>
              <a:t>Les étudiants contractuels choisissent des spécialités plus populaires</a:t>
            </a:r>
            <a:r>
              <a:rPr lang="fr-FR" sz="1800" kern="100" dirty="0">
                <a:highlight>
                  <a:srgbClr val="000000"/>
                </a:highlight>
                <a:latin typeface="Tahoma" panose="020B0604030504040204" pitchFamily="34" charset="0"/>
                <a:ea typeface="Calibri" panose="020F0502020204030204" pitchFamily="34" charset="0"/>
                <a:cs typeface="Times New Roman" panose="02020603050405020304" pitchFamily="18" charset="0"/>
              </a:rPr>
              <a:t>.</a:t>
            </a:r>
            <a:br>
              <a:rPr lang="ru-RU" sz="1800" kern="100" dirty="0">
                <a:highlight>
                  <a:srgbClr val="000000"/>
                </a:highlight>
                <a:latin typeface="Tahoma" panose="020B0604030504040204" pitchFamily="34" charset="0"/>
                <a:ea typeface="Calibri" panose="020F0502020204030204" pitchFamily="34" charset="0"/>
                <a:cs typeface="Times New Roman" panose="02020603050405020304" pitchFamily="18" charset="0"/>
              </a:rPr>
            </a:br>
            <a:r>
              <a:rPr lang="ru-RU" sz="1800" kern="100" dirty="0">
                <a:solidFill>
                  <a:schemeClr val="accent5">
                    <a:lumMod val="40000"/>
                    <a:lumOff val="60000"/>
                  </a:schemeClr>
                </a:solidFill>
                <a:latin typeface="Tahoma" panose="020B0604030504040204" pitchFamily="34" charset="0"/>
                <a:ea typeface="Calibri" panose="020F0502020204030204" pitchFamily="34" charset="0"/>
                <a:cs typeface="Times New Roman" panose="02020603050405020304" pitchFamily="18" charset="0"/>
              </a:rPr>
              <a:t>Студенти які навчаються за контрактом, обирають більш популярні спеціальності</a:t>
            </a:r>
            <a:br>
              <a:rPr lang="fr-FR" sz="1800" kern="100" dirty="0">
                <a:solidFill>
                  <a:schemeClr val="accent5">
                    <a:lumMod val="40000"/>
                    <a:lumOff val="60000"/>
                  </a:schemeClr>
                </a:solidFill>
                <a:highlight>
                  <a:srgbClr val="000000"/>
                </a:highlight>
                <a:latin typeface="Tahoma" panose="020B0604030504040204" pitchFamily="34" charset="0"/>
                <a:ea typeface="Calibri" panose="020F0502020204030204" pitchFamily="34" charset="0"/>
                <a:cs typeface="Times New Roman" panose="02020603050405020304" pitchFamily="18" charset="0"/>
              </a:rPr>
            </a:br>
            <a:endParaRPr lang="en-US" sz="1800" dirty="0">
              <a:solidFill>
                <a:schemeClr val="accent5">
                  <a:lumMod val="40000"/>
                  <a:lumOff val="60000"/>
                </a:schemeClr>
              </a:solidFill>
              <a:highlight>
                <a:srgbClr val="000000"/>
              </a:highlight>
            </a:endParaRPr>
          </a:p>
        </p:txBody>
      </p:sp>
      <p:sp>
        <p:nvSpPr>
          <p:cNvPr id="6" name="Title 5">
            <a:extLst>
              <a:ext uri="{FF2B5EF4-FFF2-40B4-BE49-F238E27FC236}">
                <a16:creationId xmlns:a16="http://schemas.microsoft.com/office/drawing/2014/main" id="{696F41DD-2630-7DDA-C1B0-2C7F57A92EF7}"/>
              </a:ext>
            </a:extLst>
          </p:cNvPr>
          <p:cNvSpPr>
            <a:spLocks noGrp="1"/>
          </p:cNvSpPr>
          <p:nvPr>
            <p:ph type="ctrTitle"/>
          </p:nvPr>
        </p:nvSpPr>
        <p:spPr/>
        <p:txBody>
          <a:bodyPr/>
          <a:lstStyle/>
          <a:p>
            <a:endParaRPr lang="uk-UA" dirty="0"/>
          </a:p>
        </p:txBody>
      </p:sp>
    </p:spTree>
    <p:extLst>
      <p:ext uri="{BB962C8B-B14F-4D97-AF65-F5344CB8AC3E}">
        <p14:creationId xmlns:p14="http://schemas.microsoft.com/office/powerpoint/2010/main" val="189790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11DB1477-7683-FC1C-7F35-8045A8B40A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6AB391-E9C0-502D-6E3A-85ADA4C05167}"/>
              </a:ext>
            </a:extLst>
          </p:cNvPr>
          <p:cNvSpPr>
            <a:spLocks noGrp="1"/>
          </p:cNvSpPr>
          <p:nvPr>
            <p:ph type="ctrTitle"/>
          </p:nvPr>
        </p:nvSpPr>
        <p:spPr>
          <a:xfrm>
            <a:off x="1052623" y="74428"/>
            <a:ext cx="10823943" cy="1881963"/>
          </a:xfrm>
        </p:spPr>
        <p:txBody>
          <a:bodyPr vert="horz" lIns="91440" tIns="45720" rIns="91440" bIns="45720" rtlCol="0">
            <a:normAutofit/>
          </a:bodyPr>
          <a:lstStyle/>
          <a:p>
            <a:pPr algn="l">
              <a:spcAft>
                <a:spcPts val="800"/>
              </a:spcAft>
            </a:pPr>
            <a:br>
              <a:rPr lang="fr-FR" sz="1400" kern="100" dirty="0">
                <a:highlight>
                  <a:srgbClr val="000000"/>
                </a:highlight>
                <a:latin typeface="Tahoma" panose="020B0604030504040204" pitchFamily="34" charset="0"/>
                <a:ea typeface="Calibri" panose="020F0502020204030204" pitchFamily="34" charset="0"/>
                <a:cs typeface="Times New Roman" panose="02020603050405020304" pitchFamily="18" charset="0"/>
              </a:rPr>
            </a:br>
            <a:r>
              <a:rPr lang="fr-FR" sz="1800" kern="100" dirty="0">
                <a:highlight>
                  <a:srgbClr val="000000"/>
                </a:highlight>
                <a:latin typeface="Tahoma" panose="020B0604030504040204" pitchFamily="34" charset="0"/>
                <a:ea typeface="Calibri" panose="020F0502020204030204" pitchFamily="34" charset="0"/>
                <a:cs typeface="Times New Roman" panose="02020603050405020304" pitchFamily="18" charset="0"/>
              </a:rPr>
              <a:t>Les universités les plus importantes, avec le plus grand nombre d'étudiants, sont des universités d'État.</a:t>
            </a:r>
            <a:br>
              <a:rPr lang="ru-RU" sz="1800" kern="100" dirty="0">
                <a:highlight>
                  <a:srgbClr val="000000"/>
                </a:highlight>
                <a:latin typeface="Tahoma" panose="020B0604030504040204" pitchFamily="34" charset="0"/>
                <a:ea typeface="Calibri" panose="020F0502020204030204" pitchFamily="34" charset="0"/>
                <a:cs typeface="Times New Roman" panose="02020603050405020304" pitchFamily="18" charset="0"/>
              </a:rPr>
            </a:br>
            <a:r>
              <a:rPr lang="ru-RU" sz="1800" kern="100" dirty="0">
                <a:solidFill>
                  <a:schemeClr val="accent5">
                    <a:lumMod val="40000"/>
                    <a:lumOff val="60000"/>
                  </a:schemeClr>
                </a:solidFill>
                <a:latin typeface="Tahoma" panose="020B0604030504040204" pitchFamily="34" charset="0"/>
                <a:ea typeface="Calibri" panose="020F0502020204030204" pitchFamily="34" charset="0"/>
                <a:cs typeface="Times New Roman" panose="02020603050405020304" pitchFamily="18" charset="0"/>
              </a:rPr>
              <a:t>Найбільші університети за обсягом студентів - є державними.</a:t>
            </a:r>
            <a:br>
              <a:rPr lang="fr-FR" sz="1800" kern="100" dirty="0">
                <a:solidFill>
                  <a:schemeClr val="accent5">
                    <a:lumMod val="40000"/>
                    <a:lumOff val="60000"/>
                  </a:schemeClr>
                </a:solidFill>
                <a:highlight>
                  <a:srgbClr val="000000"/>
                </a:highlight>
                <a:latin typeface="Tahoma" panose="020B0604030504040204" pitchFamily="34" charset="0"/>
                <a:ea typeface="Calibri" panose="020F0502020204030204" pitchFamily="34" charset="0"/>
                <a:cs typeface="Times New Roman" panose="02020603050405020304" pitchFamily="18" charset="0"/>
              </a:rPr>
            </a:br>
            <a:endParaRPr lang="en-US" sz="1800" dirty="0">
              <a:solidFill>
                <a:schemeClr val="accent5">
                  <a:lumMod val="40000"/>
                  <a:lumOff val="60000"/>
                </a:schemeClr>
              </a:solidFill>
              <a:highlight>
                <a:srgbClr val="000000"/>
              </a:highlight>
            </a:endParaRPr>
          </a:p>
        </p:txBody>
      </p:sp>
      <p:pic>
        <p:nvPicPr>
          <p:cNvPr id="17" name="Picture 16">
            <a:extLst>
              <a:ext uri="{FF2B5EF4-FFF2-40B4-BE49-F238E27FC236}">
                <a16:creationId xmlns:a16="http://schemas.microsoft.com/office/drawing/2014/main" id="{A8CB90D5-9FEE-87EF-C4D5-365919C06CCA}"/>
              </a:ext>
            </a:extLst>
          </p:cNvPr>
          <p:cNvPicPr>
            <a:picLocks noChangeAspect="1"/>
          </p:cNvPicPr>
          <p:nvPr/>
        </p:nvPicPr>
        <p:blipFill>
          <a:blip r:embed="rId3"/>
          <a:stretch>
            <a:fillRect/>
          </a:stretch>
        </p:blipFill>
        <p:spPr>
          <a:xfrm>
            <a:off x="1981625" y="999460"/>
            <a:ext cx="10017669" cy="5682781"/>
          </a:xfrm>
          <a:prstGeom prst="rect">
            <a:avLst/>
          </a:prstGeom>
        </p:spPr>
      </p:pic>
    </p:spTree>
    <p:extLst>
      <p:ext uri="{BB962C8B-B14F-4D97-AF65-F5344CB8AC3E}">
        <p14:creationId xmlns:p14="http://schemas.microsoft.com/office/powerpoint/2010/main" val="408918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4DC1DD5E-43AF-A5A7-B993-4D8BB3C069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A2E006E-DD6F-BDCF-D3AE-555D7C00D089}"/>
              </a:ext>
            </a:extLst>
          </p:cNvPr>
          <p:cNvSpPr>
            <a:spLocks noGrp="1"/>
          </p:cNvSpPr>
          <p:nvPr>
            <p:ph type="ctrTitle"/>
          </p:nvPr>
        </p:nvSpPr>
        <p:spPr>
          <a:xfrm>
            <a:off x="1233222" y="4121315"/>
            <a:ext cx="5518066" cy="2268559"/>
          </a:xfrm>
        </p:spPr>
        <p:txBody>
          <a:bodyPr vert="horz" lIns="91440" tIns="45720" rIns="91440" bIns="45720" rtlCol="0">
            <a:normAutofit/>
          </a:bodyPr>
          <a:lstStyle/>
          <a:p>
            <a:pPr algn="l">
              <a:spcAft>
                <a:spcPts val="800"/>
              </a:spcAft>
            </a:pPr>
            <a:r>
              <a:rPr lang="uk-UA" sz="2000" kern="100" dirty="0">
                <a:effectLst/>
                <a:latin typeface="Tahoma" panose="020B0604030504040204" pitchFamily="34" charset="0"/>
                <a:ea typeface="Calibri" panose="020F0502020204030204" pitchFamily="34" charset="0"/>
                <a:cs typeface="Times New Roman" panose="02020603050405020304" pitchFamily="18" charset="0"/>
              </a:rPr>
              <a:t> </a:t>
            </a:r>
            <a:br>
              <a:rPr lang="uk-UA" sz="2000" kern="100" dirty="0">
                <a:effectLst/>
                <a:latin typeface="Calibri" panose="020F0502020204030204" pitchFamily="34" charset="0"/>
                <a:ea typeface="Calibri" panose="020F0502020204030204" pitchFamily="34" charset="0"/>
                <a:cs typeface="Times New Roman" panose="02020603050405020304" pitchFamily="18" charset="0"/>
              </a:rPr>
            </a:br>
            <a:br>
              <a:rPr lang="uk-UA" sz="2000" kern="100" dirty="0">
                <a:latin typeface="Tahoma" panose="020B0604030504040204" pitchFamily="34" charset="0"/>
                <a:ea typeface="Calibri" panose="020F0502020204030204" pitchFamily="34" charset="0"/>
                <a:cs typeface="Times New Roman" panose="02020603050405020304" pitchFamily="18" charset="0"/>
              </a:rPr>
            </a:br>
            <a:br>
              <a:rPr lang="uk-UA" sz="20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p>
        </p:txBody>
      </p:sp>
      <p:pic>
        <p:nvPicPr>
          <p:cNvPr id="5" name="Picture 4">
            <a:extLst>
              <a:ext uri="{FF2B5EF4-FFF2-40B4-BE49-F238E27FC236}">
                <a16:creationId xmlns:a16="http://schemas.microsoft.com/office/drawing/2014/main" id="{DAB11917-28FF-44CD-5160-68C69F57D498}"/>
              </a:ext>
            </a:extLst>
          </p:cNvPr>
          <p:cNvPicPr>
            <a:picLocks noChangeAspect="1"/>
          </p:cNvPicPr>
          <p:nvPr/>
        </p:nvPicPr>
        <p:blipFill>
          <a:blip r:embed="rId3"/>
          <a:stretch>
            <a:fillRect/>
          </a:stretch>
        </p:blipFill>
        <p:spPr>
          <a:xfrm>
            <a:off x="1464381" y="3398939"/>
            <a:ext cx="5711035" cy="3219900"/>
          </a:xfrm>
          <a:prstGeom prst="rect">
            <a:avLst/>
          </a:prstGeom>
        </p:spPr>
      </p:pic>
      <p:pic>
        <p:nvPicPr>
          <p:cNvPr id="7" name="Picture 6">
            <a:extLst>
              <a:ext uri="{FF2B5EF4-FFF2-40B4-BE49-F238E27FC236}">
                <a16:creationId xmlns:a16="http://schemas.microsoft.com/office/drawing/2014/main" id="{C90B32CA-FC8B-6396-DC70-87D357D36160}"/>
              </a:ext>
            </a:extLst>
          </p:cNvPr>
          <p:cNvPicPr>
            <a:picLocks noChangeAspect="1"/>
          </p:cNvPicPr>
          <p:nvPr/>
        </p:nvPicPr>
        <p:blipFill>
          <a:blip r:embed="rId4"/>
          <a:stretch>
            <a:fillRect/>
          </a:stretch>
        </p:blipFill>
        <p:spPr>
          <a:xfrm>
            <a:off x="7619354" y="232917"/>
            <a:ext cx="4201970" cy="2345692"/>
          </a:xfrm>
          <a:prstGeom prst="rect">
            <a:avLst/>
          </a:prstGeom>
        </p:spPr>
      </p:pic>
      <p:pic>
        <p:nvPicPr>
          <p:cNvPr id="9" name="Picture 8">
            <a:extLst>
              <a:ext uri="{FF2B5EF4-FFF2-40B4-BE49-F238E27FC236}">
                <a16:creationId xmlns:a16="http://schemas.microsoft.com/office/drawing/2014/main" id="{CBA09822-AA6B-ED4B-A6DD-9BFFFB6ED78B}"/>
              </a:ext>
            </a:extLst>
          </p:cNvPr>
          <p:cNvPicPr>
            <a:picLocks noChangeAspect="1"/>
          </p:cNvPicPr>
          <p:nvPr/>
        </p:nvPicPr>
        <p:blipFill>
          <a:blip r:embed="rId5"/>
          <a:stretch>
            <a:fillRect/>
          </a:stretch>
        </p:blipFill>
        <p:spPr>
          <a:xfrm>
            <a:off x="7599545" y="2421948"/>
            <a:ext cx="4206229" cy="2369509"/>
          </a:xfrm>
          <a:prstGeom prst="rect">
            <a:avLst/>
          </a:prstGeom>
        </p:spPr>
      </p:pic>
      <p:pic>
        <p:nvPicPr>
          <p:cNvPr id="11" name="Picture 10">
            <a:extLst>
              <a:ext uri="{FF2B5EF4-FFF2-40B4-BE49-F238E27FC236}">
                <a16:creationId xmlns:a16="http://schemas.microsoft.com/office/drawing/2014/main" id="{97298578-6F32-137F-54B4-5E6809D9071D}"/>
              </a:ext>
            </a:extLst>
          </p:cNvPr>
          <p:cNvPicPr>
            <a:picLocks noChangeAspect="1"/>
          </p:cNvPicPr>
          <p:nvPr/>
        </p:nvPicPr>
        <p:blipFill>
          <a:blip r:embed="rId6"/>
          <a:stretch>
            <a:fillRect/>
          </a:stretch>
        </p:blipFill>
        <p:spPr>
          <a:xfrm>
            <a:off x="7544568" y="4616684"/>
            <a:ext cx="4261206" cy="2008399"/>
          </a:xfrm>
          <a:prstGeom prst="rect">
            <a:avLst/>
          </a:prstGeom>
        </p:spPr>
      </p:pic>
      <p:sp>
        <p:nvSpPr>
          <p:cNvPr id="13" name="TextBox 12">
            <a:extLst>
              <a:ext uri="{FF2B5EF4-FFF2-40B4-BE49-F238E27FC236}">
                <a16:creationId xmlns:a16="http://schemas.microsoft.com/office/drawing/2014/main" id="{FCBC0ED5-DD73-E040-3F75-AABD76D2BB2D}"/>
              </a:ext>
            </a:extLst>
          </p:cNvPr>
          <p:cNvSpPr txBox="1"/>
          <p:nvPr/>
        </p:nvSpPr>
        <p:spPr>
          <a:xfrm>
            <a:off x="1233223" y="558800"/>
            <a:ext cx="6163258" cy="2585323"/>
          </a:xfrm>
          <a:prstGeom prst="rect">
            <a:avLst/>
          </a:prstGeom>
          <a:noFill/>
        </p:spPr>
        <p:txBody>
          <a:bodyPr wrap="square">
            <a:spAutoFit/>
          </a:bodyPr>
          <a:lstStyle/>
          <a:p>
            <a:r>
              <a:rPr lang="uk-UA" dirty="0">
                <a:solidFill>
                  <a:srgbClr val="FFEEDD"/>
                </a:solidFill>
              </a:rPr>
              <a:t>Pourcentage d'étudiants par rapport à la population totale chaque année.Quelle est la tendance ?</a:t>
            </a:r>
          </a:p>
          <a:p>
            <a:endParaRPr lang="uk-UA" dirty="0"/>
          </a:p>
          <a:p>
            <a:pPr marL="285750" indent="-285750">
              <a:buFont typeface="Arial" panose="020B0604020202020204" pitchFamily="34" charset="0"/>
              <a:buChar char="•"/>
            </a:pPr>
            <a:r>
              <a:rPr lang="uk-UA" dirty="0"/>
              <a:t>Le pourcentage dépend fortement du diplôme obtenu par l'étudiant.Les deux dernières années ont vu une explosion du nombre de masters et de doctorats.</a:t>
            </a:r>
          </a:p>
          <a:p>
            <a:pPr marL="285750" indent="-285750">
              <a:buFont typeface="Arial" panose="020B0604020202020204" pitchFamily="34" charset="0"/>
              <a:buChar char="•"/>
            </a:pPr>
            <a:endParaRPr lang="uk-UA" dirty="0"/>
          </a:p>
          <a:p>
            <a:pPr marL="285750" indent="-285750">
              <a:buFont typeface="Arial" panose="020B0604020202020204" pitchFamily="34" charset="0"/>
              <a:buChar char="•"/>
            </a:pPr>
            <a:r>
              <a:rPr lang="uk-UA" dirty="0"/>
              <a:t>En revanche, le nombre de bacheliers et de spécialistes a fortement diminué.</a:t>
            </a:r>
          </a:p>
        </p:txBody>
      </p:sp>
    </p:spTree>
    <p:extLst>
      <p:ext uri="{BB962C8B-B14F-4D97-AF65-F5344CB8AC3E}">
        <p14:creationId xmlns:p14="http://schemas.microsoft.com/office/powerpoint/2010/main" val="206993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45300BE1-A18C-D712-CB30-DA927527DA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2DF401F-7792-1FF0-DBD8-CD9EED20D983}"/>
              </a:ext>
            </a:extLst>
          </p:cNvPr>
          <p:cNvSpPr>
            <a:spLocks noGrp="1"/>
          </p:cNvSpPr>
          <p:nvPr>
            <p:ph type="ctrTitle"/>
          </p:nvPr>
        </p:nvSpPr>
        <p:spPr>
          <a:xfrm>
            <a:off x="1233222" y="4121315"/>
            <a:ext cx="5518066" cy="2268559"/>
          </a:xfrm>
        </p:spPr>
        <p:txBody>
          <a:bodyPr vert="horz" lIns="91440" tIns="45720" rIns="91440" bIns="45720" rtlCol="0">
            <a:normAutofit/>
          </a:bodyPr>
          <a:lstStyle/>
          <a:p>
            <a:pPr algn="l">
              <a:spcAft>
                <a:spcPts val="800"/>
              </a:spcAft>
            </a:pPr>
            <a:r>
              <a:rPr lang="uk-UA" sz="2000" kern="100" dirty="0">
                <a:effectLst/>
                <a:latin typeface="Tahoma" panose="020B0604030504040204" pitchFamily="34" charset="0"/>
                <a:ea typeface="Calibri" panose="020F0502020204030204" pitchFamily="34" charset="0"/>
                <a:cs typeface="Times New Roman" panose="02020603050405020304" pitchFamily="18" charset="0"/>
              </a:rPr>
              <a:t> </a:t>
            </a:r>
            <a:br>
              <a:rPr lang="uk-UA" sz="2000" kern="100" dirty="0">
                <a:effectLst/>
                <a:latin typeface="Calibri" panose="020F0502020204030204" pitchFamily="34" charset="0"/>
                <a:ea typeface="Calibri" panose="020F0502020204030204" pitchFamily="34" charset="0"/>
                <a:cs typeface="Times New Roman" panose="02020603050405020304" pitchFamily="18" charset="0"/>
              </a:rPr>
            </a:br>
            <a:br>
              <a:rPr lang="uk-UA" sz="2000" kern="100" dirty="0">
                <a:latin typeface="Tahoma" panose="020B0604030504040204" pitchFamily="34" charset="0"/>
                <a:ea typeface="Calibri" panose="020F0502020204030204" pitchFamily="34" charset="0"/>
                <a:cs typeface="Times New Roman" panose="02020603050405020304" pitchFamily="18" charset="0"/>
              </a:rPr>
            </a:br>
            <a:br>
              <a:rPr lang="uk-UA" sz="20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p>
        </p:txBody>
      </p:sp>
      <p:pic>
        <p:nvPicPr>
          <p:cNvPr id="7" name="Picture 6">
            <a:extLst>
              <a:ext uri="{FF2B5EF4-FFF2-40B4-BE49-F238E27FC236}">
                <a16:creationId xmlns:a16="http://schemas.microsoft.com/office/drawing/2014/main" id="{A644BCA5-92D9-1BF6-59F2-532891D21600}"/>
              </a:ext>
            </a:extLst>
          </p:cNvPr>
          <p:cNvPicPr>
            <a:picLocks noChangeAspect="1"/>
          </p:cNvPicPr>
          <p:nvPr/>
        </p:nvPicPr>
        <p:blipFill>
          <a:blip r:embed="rId3"/>
          <a:stretch>
            <a:fillRect/>
          </a:stretch>
        </p:blipFill>
        <p:spPr>
          <a:xfrm>
            <a:off x="297707" y="2222838"/>
            <a:ext cx="7972593" cy="4476306"/>
          </a:xfrm>
          <a:prstGeom prst="rect">
            <a:avLst/>
          </a:prstGeom>
        </p:spPr>
      </p:pic>
      <p:pic>
        <p:nvPicPr>
          <p:cNvPr id="11" name="Picture 10">
            <a:extLst>
              <a:ext uri="{FF2B5EF4-FFF2-40B4-BE49-F238E27FC236}">
                <a16:creationId xmlns:a16="http://schemas.microsoft.com/office/drawing/2014/main" id="{3BEEC3AA-8E63-251C-C177-057DED4E003B}"/>
              </a:ext>
            </a:extLst>
          </p:cNvPr>
          <p:cNvPicPr>
            <a:picLocks noChangeAspect="1"/>
          </p:cNvPicPr>
          <p:nvPr/>
        </p:nvPicPr>
        <p:blipFill>
          <a:blip r:embed="rId4"/>
          <a:stretch>
            <a:fillRect/>
          </a:stretch>
        </p:blipFill>
        <p:spPr>
          <a:xfrm>
            <a:off x="8319032" y="148710"/>
            <a:ext cx="3676411" cy="2089427"/>
          </a:xfrm>
          <a:prstGeom prst="rect">
            <a:avLst/>
          </a:prstGeom>
        </p:spPr>
      </p:pic>
      <p:pic>
        <p:nvPicPr>
          <p:cNvPr id="13" name="Picture 12">
            <a:extLst>
              <a:ext uri="{FF2B5EF4-FFF2-40B4-BE49-F238E27FC236}">
                <a16:creationId xmlns:a16="http://schemas.microsoft.com/office/drawing/2014/main" id="{E90DD324-5533-79B4-B55D-088EFEFB8A2B}"/>
              </a:ext>
            </a:extLst>
          </p:cNvPr>
          <p:cNvPicPr>
            <a:picLocks noChangeAspect="1"/>
          </p:cNvPicPr>
          <p:nvPr/>
        </p:nvPicPr>
        <p:blipFill>
          <a:blip r:embed="rId5"/>
          <a:stretch>
            <a:fillRect/>
          </a:stretch>
        </p:blipFill>
        <p:spPr>
          <a:xfrm>
            <a:off x="8361500" y="2396193"/>
            <a:ext cx="3633943" cy="2063983"/>
          </a:xfrm>
          <a:prstGeom prst="rect">
            <a:avLst/>
          </a:prstGeom>
        </p:spPr>
      </p:pic>
      <p:pic>
        <p:nvPicPr>
          <p:cNvPr id="15" name="Picture 14">
            <a:extLst>
              <a:ext uri="{FF2B5EF4-FFF2-40B4-BE49-F238E27FC236}">
                <a16:creationId xmlns:a16="http://schemas.microsoft.com/office/drawing/2014/main" id="{108C1D68-4A4F-CB46-650A-3F6641C386CC}"/>
              </a:ext>
            </a:extLst>
          </p:cNvPr>
          <p:cNvPicPr>
            <a:picLocks noChangeAspect="1"/>
          </p:cNvPicPr>
          <p:nvPr/>
        </p:nvPicPr>
        <p:blipFill>
          <a:blip r:embed="rId6"/>
          <a:stretch>
            <a:fillRect/>
          </a:stretch>
        </p:blipFill>
        <p:spPr>
          <a:xfrm>
            <a:off x="8350932" y="4635162"/>
            <a:ext cx="3662884" cy="2063982"/>
          </a:xfrm>
          <a:prstGeom prst="rect">
            <a:avLst/>
          </a:prstGeom>
        </p:spPr>
      </p:pic>
      <p:sp>
        <p:nvSpPr>
          <p:cNvPr id="17" name="TextBox 16">
            <a:extLst>
              <a:ext uri="{FF2B5EF4-FFF2-40B4-BE49-F238E27FC236}">
                <a16:creationId xmlns:a16="http://schemas.microsoft.com/office/drawing/2014/main" id="{4B140787-AD9D-30B8-B349-3B6DA9D6C716}"/>
              </a:ext>
            </a:extLst>
          </p:cNvPr>
          <p:cNvSpPr txBox="1"/>
          <p:nvPr/>
        </p:nvSpPr>
        <p:spPr>
          <a:xfrm>
            <a:off x="1233222" y="241300"/>
            <a:ext cx="7010400" cy="1754326"/>
          </a:xfrm>
          <a:prstGeom prst="rect">
            <a:avLst/>
          </a:prstGeom>
          <a:noFill/>
        </p:spPr>
        <p:txBody>
          <a:bodyPr wrap="square">
            <a:spAutoFit/>
          </a:bodyPr>
          <a:lstStyle/>
          <a:p>
            <a:r>
              <a:rPr lang="uk-UA" dirty="0">
                <a:solidFill>
                  <a:srgbClr val="FFEEDD"/>
                </a:solidFill>
              </a:rPr>
              <a:t>Existe-t-il une corrélation entre la densité de population d'une région et le nombre d'établissements d'enseignement supérieur ?</a:t>
            </a:r>
          </a:p>
          <a:p>
            <a:endParaRPr lang="uk-UA" dirty="0"/>
          </a:p>
          <a:p>
            <a:r>
              <a:rPr lang="uk-UA" dirty="0"/>
              <a:t>En général, on peut dire que oui, il y a une forte corrélation.Il y a deux exceptions : </a:t>
            </a:r>
          </a:p>
          <a:p>
            <a:r>
              <a:rPr lang="uk-UA" dirty="0"/>
              <a:t>La région de Tchernivtsi et la ville de Sébastopol.</a:t>
            </a:r>
          </a:p>
        </p:txBody>
      </p:sp>
    </p:spTree>
    <p:extLst>
      <p:ext uri="{BB962C8B-B14F-4D97-AF65-F5344CB8AC3E}">
        <p14:creationId xmlns:p14="http://schemas.microsoft.com/office/powerpoint/2010/main" val="61817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l="-6000" r="-6000"/>
          </a:stretch>
        </a:blipFill>
        <a:effectLst/>
      </p:bgPr>
    </p:bg>
    <p:spTree>
      <p:nvGrpSpPr>
        <p:cNvPr id="1" name="">
          <a:extLst>
            <a:ext uri="{FF2B5EF4-FFF2-40B4-BE49-F238E27FC236}">
              <a16:creationId xmlns:a16="http://schemas.microsoft.com/office/drawing/2014/main" id="{C0F45F4D-9459-7FA3-04A2-97361FBE1316}"/>
            </a:ext>
          </a:extLst>
        </p:cNvPr>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68" name="Freeform: Shape 67">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pic>
        <p:nvPicPr>
          <p:cNvPr id="70" name="Picture 69">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72" name="Rectangle 7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74" name="Freeform: Shape 73">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76" name="Oval 75">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A194B40-B585-CD0B-2705-910E2A0FC7B8}"/>
              </a:ext>
            </a:extLst>
          </p:cNvPr>
          <p:cNvSpPr>
            <a:spLocks noGrp="1"/>
          </p:cNvSpPr>
          <p:nvPr>
            <p:ph type="ctrTitle"/>
          </p:nvPr>
        </p:nvSpPr>
        <p:spPr>
          <a:xfrm>
            <a:off x="1727626" y="1073725"/>
            <a:ext cx="7536785" cy="3097676"/>
          </a:xfrm>
        </p:spPr>
        <p:txBody>
          <a:bodyPr>
            <a:normAutofit/>
          </a:bodyPr>
          <a:lstStyle/>
          <a:p>
            <a:pPr algn="l"/>
            <a:r>
              <a:rPr lang="fr-FR" sz="4000" dirty="0"/>
              <a:t>Merci.</a:t>
            </a:r>
            <a:br>
              <a:rPr lang="fr-FR" sz="4000" dirty="0"/>
            </a:br>
            <a:br>
              <a:rPr lang="fr-FR" sz="4000" dirty="0"/>
            </a:br>
            <a:r>
              <a:rPr lang="fr-FR" sz="4000" dirty="0"/>
              <a:t>Je me ferai un plaisir de répondre à vos questions</a:t>
            </a:r>
            <a:endParaRPr lang="uk-UA" sz="4000" dirty="0"/>
          </a:p>
        </p:txBody>
      </p:sp>
      <p:sp>
        <p:nvSpPr>
          <p:cNvPr id="5" name="Subtitle 4">
            <a:extLst>
              <a:ext uri="{FF2B5EF4-FFF2-40B4-BE49-F238E27FC236}">
                <a16:creationId xmlns:a16="http://schemas.microsoft.com/office/drawing/2014/main" id="{D397A692-6F53-AD91-F3CD-208F1BB973CC}"/>
              </a:ext>
            </a:extLst>
          </p:cNvPr>
          <p:cNvSpPr>
            <a:spLocks noGrp="1"/>
          </p:cNvSpPr>
          <p:nvPr>
            <p:ph type="subTitle" idx="1"/>
          </p:nvPr>
        </p:nvSpPr>
        <p:spPr>
          <a:xfrm>
            <a:off x="2193168" y="1079212"/>
            <a:ext cx="6437630" cy="1335503"/>
          </a:xfrm>
        </p:spPr>
        <p:txBody>
          <a:bodyPr>
            <a:normAutofit/>
          </a:bodyPr>
          <a:lstStyle/>
          <a:p>
            <a:pPr algn="l"/>
            <a:endParaRPr lang="uk-UA" sz="2800"/>
          </a:p>
        </p:txBody>
      </p:sp>
      <p:sp>
        <p:nvSpPr>
          <p:cNvPr id="21" name="AutoShape 2" descr="Подмигивающее лицо">
            <a:extLst>
              <a:ext uri="{FF2B5EF4-FFF2-40B4-BE49-F238E27FC236}">
                <a16:creationId xmlns:a16="http://schemas.microsoft.com/office/drawing/2014/main" id="{BF5BC785-E934-EB6B-8E20-32DD8E9DB836}"/>
              </a:ext>
            </a:extLst>
          </p:cNvPr>
          <p:cNvSpPr>
            <a:spLocks noChangeAspect="1" noChangeArrowheads="1"/>
          </p:cNvSpPr>
          <p:nvPr/>
        </p:nvSpPr>
        <p:spPr bwMode="auto">
          <a:xfrm>
            <a:off x="5290860" y="33357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3" name="Picture 2" descr="A person holding a book in front of a bookcase&#10;&#10;Description automatically generated">
            <a:extLst>
              <a:ext uri="{FF2B5EF4-FFF2-40B4-BE49-F238E27FC236}">
                <a16:creationId xmlns:a16="http://schemas.microsoft.com/office/drawing/2014/main" id="{32361246-065D-A299-21A1-30C92334FBD7}"/>
              </a:ext>
            </a:extLst>
          </p:cNvPr>
          <p:cNvPicPr>
            <a:picLocks noChangeAspect="1"/>
          </p:cNvPicPr>
          <p:nvPr/>
        </p:nvPicPr>
        <p:blipFill>
          <a:blip r:embed="rId5"/>
          <a:stretch>
            <a:fillRect/>
          </a:stretch>
        </p:blipFill>
        <p:spPr>
          <a:xfrm>
            <a:off x="5906977" y="3933398"/>
            <a:ext cx="5781112" cy="2152862"/>
          </a:xfrm>
          <a:prstGeom prst="rect">
            <a:avLst/>
          </a:prstGeom>
        </p:spPr>
      </p:pic>
    </p:spTree>
    <p:extLst>
      <p:ext uri="{BB962C8B-B14F-4D97-AF65-F5344CB8AC3E}">
        <p14:creationId xmlns:p14="http://schemas.microsoft.com/office/powerpoint/2010/main" val="213768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l="-23000" r="-23000"/>
          </a:stretch>
        </a:blipFill>
        <a:effectLst/>
      </p:bgPr>
    </p:bg>
    <p:spTree>
      <p:nvGrpSpPr>
        <p:cNvPr id="1" name="">
          <a:extLst>
            <a:ext uri="{FF2B5EF4-FFF2-40B4-BE49-F238E27FC236}">
              <a16:creationId xmlns:a16="http://schemas.microsoft.com/office/drawing/2014/main" id="{D65C10B7-E954-00E3-703E-B512DCD8DC0C}"/>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BF30299E-B414-475A-C92A-31BBE4323C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82FC8768-A08C-3A73-7EF1-464C9B022B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85B1EC26-D2FA-1239-9F01-81183C254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32" name="Rectangle 31">
            <a:extLst>
              <a:ext uri="{FF2B5EF4-FFF2-40B4-BE49-F238E27FC236}">
                <a16:creationId xmlns:a16="http://schemas.microsoft.com/office/drawing/2014/main" id="{FE1FE91A-B344-CE80-EC17-222BF90EB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34" name="Rectangle 33">
            <a:extLst>
              <a:ext uri="{FF2B5EF4-FFF2-40B4-BE49-F238E27FC236}">
                <a16:creationId xmlns:a16="http://schemas.microsoft.com/office/drawing/2014/main" id="{C4582A7F-C133-719C-6D2E-E4ACA9FC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36" name="Rectangle 35">
            <a:extLst>
              <a:ext uri="{FF2B5EF4-FFF2-40B4-BE49-F238E27FC236}">
                <a16:creationId xmlns:a16="http://schemas.microsoft.com/office/drawing/2014/main" id="{86DF56E0-4F99-6CD1-AF50-F71D28B78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38" name="TextBox 37">
            <a:extLst>
              <a:ext uri="{FF2B5EF4-FFF2-40B4-BE49-F238E27FC236}">
                <a16:creationId xmlns:a16="http://schemas.microsoft.com/office/drawing/2014/main" id="{29288CBD-FC4D-8C92-9760-5B9B679F7C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40" name="Rectangle 39">
            <a:extLst>
              <a:ext uri="{FF2B5EF4-FFF2-40B4-BE49-F238E27FC236}">
                <a16:creationId xmlns:a16="http://schemas.microsoft.com/office/drawing/2014/main" id="{CCDA4BFC-9875-BF59-BA15-B651C4C7D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6BC1E80B-8741-43F0-2EB0-154BBB029F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43">
            <a:extLst>
              <a:ext uri="{FF2B5EF4-FFF2-40B4-BE49-F238E27FC236}">
                <a16:creationId xmlns:a16="http://schemas.microsoft.com/office/drawing/2014/main" id="{36F5784E-6864-9635-35C6-D014864FCE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6" name="Rectangle 45">
            <a:extLst>
              <a:ext uri="{FF2B5EF4-FFF2-40B4-BE49-F238E27FC236}">
                <a16:creationId xmlns:a16="http://schemas.microsoft.com/office/drawing/2014/main" id="{9D339458-C46B-0804-0098-1B64044C2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92F2117-5180-43EC-ED20-EA7A86263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FA407BB-F8AA-DA3E-EED0-C65072B17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4E5F708E-1BF1-A06C-12F6-61017C90F3B5}"/>
              </a:ext>
            </a:extLst>
          </p:cNvPr>
          <p:cNvSpPr>
            <a:spLocks noGrp="1"/>
          </p:cNvSpPr>
          <p:nvPr>
            <p:ph type="subTitle" idx="1"/>
          </p:nvPr>
        </p:nvSpPr>
        <p:spPr>
          <a:xfrm>
            <a:off x="1182389" y="346841"/>
            <a:ext cx="4818975" cy="5869934"/>
          </a:xfrm>
        </p:spPr>
        <p:txBody>
          <a:bodyPr vert="horz" lIns="91440" tIns="45720" rIns="91440" bIns="45720" rtlCol="0" anchor="ctr">
            <a:normAutofit/>
          </a:bodyPr>
          <a:lstStyle/>
          <a:p>
            <a:pPr algn="l">
              <a:lnSpc>
                <a:spcPct val="110000"/>
              </a:lnSpc>
            </a:pPr>
            <a:r>
              <a:rPr lang="en-US" sz="2000" u="sng" dirty="0"/>
              <a:t>Choix :</a:t>
            </a:r>
          </a:p>
          <a:p>
            <a:pPr algn="l">
              <a:lnSpc>
                <a:spcPct val="110000"/>
              </a:lnSpc>
            </a:pPr>
            <a:r>
              <a:rPr lang="en-US" sz="2000" dirty="0"/>
              <a:t>Après </a:t>
            </a:r>
            <a:r>
              <a:rPr lang="en-US" sz="2000" dirty="0" err="1"/>
              <a:t>avoir</a:t>
            </a:r>
            <a:r>
              <a:rPr lang="en-US" sz="2000" dirty="0"/>
              <a:t> </a:t>
            </a:r>
            <a:r>
              <a:rPr lang="en-US" sz="2000" dirty="0" err="1"/>
              <a:t>travaillé</a:t>
            </a:r>
            <a:r>
              <a:rPr lang="en-US" sz="2000" dirty="0"/>
              <a:t> pendant 15 </a:t>
            </a:r>
            <a:r>
              <a:rPr lang="en-US" sz="2000" dirty="0" err="1"/>
              <a:t>ans</a:t>
            </a:r>
            <a:r>
              <a:rPr lang="en-US" sz="2000" dirty="0"/>
              <a:t> </a:t>
            </a:r>
            <a:r>
              <a:rPr lang="en-US" sz="2000" dirty="0" err="1"/>
              <a:t>comme</a:t>
            </a:r>
            <a:r>
              <a:rPr lang="en-US" sz="2000" dirty="0"/>
              <a:t> </a:t>
            </a:r>
            <a:r>
              <a:rPr lang="en-US" sz="2000" dirty="0" err="1"/>
              <a:t>professeur</a:t>
            </a:r>
            <a:r>
              <a:rPr lang="en-US" sz="2000" dirty="0"/>
              <a:t> </a:t>
            </a:r>
            <a:r>
              <a:rPr lang="en-US" sz="2000" dirty="0" err="1"/>
              <a:t>d'éducation</a:t>
            </a:r>
            <a:r>
              <a:rPr lang="en-US" sz="2000" dirty="0"/>
              <a:t> physique, </a:t>
            </a:r>
            <a:r>
              <a:rPr lang="en-US" sz="2000" dirty="0" err="1"/>
              <a:t>j'ai</a:t>
            </a:r>
            <a:r>
              <a:rPr lang="en-US" sz="2000" dirty="0"/>
              <a:t> </a:t>
            </a:r>
            <a:r>
              <a:rPr lang="en-US" sz="2000" dirty="0" err="1"/>
              <a:t>atteint</a:t>
            </a:r>
            <a:r>
              <a:rPr lang="en-US" sz="2000" dirty="0"/>
              <a:t> le </a:t>
            </a:r>
            <a:r>
              <a:rPr lang="en-US" sz="2000" dirty="0" err="1"/>
              <a:t>sommet</a:t>
            </a:r>
            <a:r>
              <a:rPr lang="en-US" sz="2000" dirty="0"/>
              <a:t> de ma </a:t>
            </a:r>
            <a:r>
              <a:rPr lang="en-US" sz="2000" dirty="0" err="1"/>
              <a:t>carrière</a:t>
            </a:r>
            <a:r>
              <a:rPr lang="en-US" sz="2000" dirty="0"/>
              <a:t> et </a:t>
            </a:r>
            <a:r>
              <a:rPr lang="en-US" sz="2000" dirty="0" err="1"/>
              <a:t>j'ai</a:t>
            </a:r>
            <a:r>
              <a:rPr lang="en-US" sz="2000" dirty="0"/>
              <a:t> voulu changer de profession.</a:t>
            </a:r>
          </a:p>
          <a:p>
            <a:pPr algn="l">
              <a:lnSpc>
                <a:spcPct val="110000"/>
              </a:lnSpc>
            </a:pPr>
            <a:r>
              <a:rPr lang="en-US" sz="2000" dirty="0"/>
              <a:t>Je me suis </a:t>
            </a:r>
            <a:r>
              <a:rPr lang="en-US" sz="2000" dirty="0" err="1"/>
              <a:t>inscrite</a:t>
            </a:r>
            <a:r>
              <a:rPr lang="en-US" sz="2000" dirty="0"/>
              <a:t> à la </a:t>
            </a:r>
            <a:r>
              <a:rPr lang="en-US" sz="2000" dirty="0" err="1"/>
              <a:t>spécialité</a:t>
            </a:r>
            <a:r>
              <a:rPr lang="en-US" sz="2000" dirty="0"/>
              <a:t> des </a:t>
            </a:r>
            <a:r>
              <a:rPr lang="en-US" sz="2000" dirty="0" err="1"/>
              <a:t>projets</a:t>
            </a:r>
            <a:r>
              <a:rPr lang="en-US" sz="2000" dirty="0"/>
              <a:t> WEB et </a:t>
            </a:r>
            <a:r>
              <a:rPr lang="en-US" sz="2000" dirty="0" err="1"/>
              <a:t>j'y</a:t>
            </a:r>
            <a:r>
              <a:rPr lang="en-US" sz="2000" dirty="0"/>
              <a:t> ai </a:t>
            </a:r>
            <a:r>
              <a:rPr lang="en-US" sz="2000" dirty="0" err="1"/>
              <a:t>étudié</a:t>
            </a:r>
            <a:r>
              <a:rPr lang="en-US" sz="2000" dirty="0"/>
              <a:t> pendant 6 </a:t>
            </a:r>
            <a:r>
              <a:rPr lang="en-US" sz="2000" dirty="0" err="1"/>
              <a:t>mois</a:t>
            </a:r>
            <a:r>
              <a:rPr lang="en-US" sz="2000" dirty="0"/>
              <a:t>.</a:t>
            </a:r>
          </a:p>
          <a:p>
            <a:pPr algn="l">
              <a:lnSpc>
                <a:spcPct val="110000"/>
              </a:lnSpc>
            </a:pPr>
            <a:r>
              <a:rPr lang="en-US" sz="2000" dirty="0"/>
              <a:t>En raison de la </a:t>
            </a:r>
            <a:r>
              <a:rPr lang="en-US" sz="2000" dirty="0" err="1"/>
              <a:t>lourdeur</a:t>
            </a:r>
            <a:r>
              <a:rPr lang="en-US" sz="2000" dirty="0"/>
              <a:t> de la charge de travail, </a:t>
            </a:r>
            <a:r>
              <a:rPr lang="en-US" sz="2000" dirty="0" err="1"/>
              <a:t>j'ai</a:t>
            </a:r>
            <a:r>
              <a:rPr lang="en-US" sz="2000" dirty="0"/>
              <a:t> </a:t>
            </a:r>
            <a:r>
              <a:rPr lang="en-US" sz="2000" dirty="0" err="1"/>
              <a:t>dû</a:t>
            </a:r>
            <a:r>
              <a:rPr lang="en-US" sz="2000" dirty="0"/>
              <a:t> </a:t>
            </a:r>
            <a:r>
              <a:rPr lang="en-US" sz="2000" dirty="0" err="1"/>
              <a:t>arrêter</a:t>
            </a:r>
            <a:r>
              <a:rPr lang="en-US" sz="2000" dirty="0"/>
              <a:t>. Je </a:t>
            </a:r>
            <a:r>
              <a:rPr lang="en-US" sz="2000" dirty="0" err="1"/>
              <a:t>travaillais</a:t>
            </a:r>
            <a:r>
              <a:rPr lang="en-US" sz="2000" dirty="0"/>
              <a:t> à temps plein et </a:t>
            </a:r>
            <a:r>
              <a:rPr lang="en-US" sz="2000" dirty="0" err="1"/>
              <a:t>j'avais</a:t>
            </a:r>
            <a:r>
              <a:rPr lang="en-US" sz="2000" dirty="0"/>
              <a:t> </a:t>
            </a:r>
            <a:r>
              <a:rPr lang="en-US" sz="2000" dirty="0" err="1"/>
              <a:t>une</a:t>
            </a:r>
            <a:r>
              <a:rPr lang="en-US" sz="2000" dirty="0"/>
              <a:t> </a:t>
            </a:r>
            <a:r>
              <a:rPr lang="en-US" sz="2000" dirty="0" err="1"/>
              <a:t>famille</a:t>
            </a:r>
            <a:r>
              <a:rPr lang="en-US" sz="2000" dirty="0"/>
              <a:t>.</a:t>
            </a:r>
          </a:p>
        </p:txBody>
      </p:sp>
      <p:sp>
        <p:nvSpPr>
          <p:cNvPr id="52" name="Rectangle 51">
            <a:extLst>
              <a:ext uri="{FF2B5EF4-FFF2-40B4-BE49-F238E27FC236}">
                <a16:creationId xmlns:a16="http://schemas.microsoft.com/office/drawing/2014/main" id="{57EB93F7-64BA-24AA-5677-A783062C6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utoShape 2" descr="Подмигивающее лицо">
            <a:extLst>
              <a:ext uri="{FF2B5EF4-FFF2-40B4-BE49-F238E27FC236}">
                <a16:creationId xmlns:a16="http://schemas.microsoft.com/office/drawing/2014/main" id="{0DDD1DEC-3831-5017-0816-4F5B72BB389C}"/>
              </a:ext>
            </a:extLst>
          </p:cNvPr>
          <p:cNvSpPr>
            <a:spLocks noChangeAspect="1" noChangeArrowheads="1"/>
          </p:cNvSpPr>
          <p:nvPr/>
        </p:nvSpPr>
        <p:spPr bwMode="auto">
          <a:xfrm>
            <a:off x="5290860" y="33357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3" name="Picture 2" descr="A person sitting on the floor using a computer&#10;&#10;Description automatically generated">
            <a:extLst>
              <a:ext uri="{FF2B5EF4-FFF2-40B4-BE49-F238E27FC236}">
                <a16:creationId xmlns:a16="http://schemas.microsoft.com/office/drawing/2014/main" id="{DC6BF366-6C98-C837-1096-C0DA99CF0C36}"/>
              </a:ext>
            </a:extLst>
          </p:cNvPr>
          <p:cNvPicPr>
            <a:picLocks noChangeAspect="1"/>
          </p:cNvPicPr>
          <p:nvPr/>
        </p:nvPicPr>
        <p:blipFill>
          <a:blip r:embed="rId5"/>
          <a:stretch>
            <a:fillRect/>
          </a:stretch>
        </p:blipFill>
        <p:spPr>
          <a:xfrm>
            <a:off x="5998232" y="1746745"/>
            <a:ext cx="6191635" cy="3482795"/>
          </a:xfrm>
          <a:prstGeom prst="rect">
            <a:avLst/>
          </a:prstGeom>
        </p:spPr>
      </p:pic>
    </p:spTree>
    <p:extLst>
      <p:ext uri="{BB962C8B-B14F-4D97-AF65-F5344CB8AC3E}">
        <p14:creationId xmlns:p14="http://schemas.microsoft.com/office/powerpoint/2010/main" val="1497749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FB04425B-3D8C-D0FF-7E07-88A86DBB236E}"/>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32" name="Rectangle 31">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34" name="Rectangle 33">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36" name="Rectangle 35">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38" name="TextBox 37">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40" name="Rectangle 39">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43">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6" name="Rectangle 45">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F5CAC42E-374F-683F-E73A-FE1263827344}"/>
              </a:ext>
            </a:extLst>
          </p:cNvPr>
          <p:cNvSpPr>
            <a:spLocks noGrp="1"/>
          </p:cNvSpPr>
          <p:nvPr>
            <p:ph type="subTitle" idx="1"/>
          </p:nvPr>
        </p:nvSpPr>
        <p:spPr>
          <a:xfrm>
            <a:off x="1182389" y="346841"/>
            <a:ext cx="4818975" cy="1168808"/>
          </a:xfrm>
        </p:spPr>
        <p:txBody>
          <a:bodyPr vert="horz" lIns="91440" tIns="45720" rIns="91440" bIns="45720" rtlCol="0" anchor="ctr">
            <a:normAutofit/>
          </a:bodyPr>
          <a:lstStyle/>
          <a:p>
            <a:pPr algn="l">
              <a:lnSpc>
                <a:spcPct val="110000"/>
              </a:lnSpc>
            </a:pPr>
            <a:r>
              <a:rPr lang="uk-UA" sz="4000" u="sng" dirty="0"/>
              <a:t>24.02.2022</a:t>
            </a:r>
            <a:endParaRPr lang="en-US" sz="4000" dirty="0"/>
          </a:p>
        </p:txBody>
      </p:sp>
      <p:sp>
        <p:nvSpPr>
          <p:cNvPr id="52" name="Rectangle 51">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utoShape 2" descr="Подмигивающее лицо">
            <a:extLst>
              <a:ext uri="{FF2B5EF4-FFF2-40B4-BE49-F238E27FC236}">
                <a16:creationId xmlns:a16="http://schemas.microsoft.com/office/drawing/2014/main" id="{D7187C1D-1277-DA33-F94F-DE0089FA66AB}"/>
              </a:ext>
            </a:extLst>
          </p:cNvPr>
          <p:cNvSpPr>
            <a:spLocks noChangeAspect="1" noChangeArrowheads="1"/>
          </p:cNvSpPr>
          <p:nvPr/>
        </p:nvSpPr>
        <p:spPr bwMode="auto">
          <a:xfrm>
            <a:off x="5290860" y="33357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7" name="Picture 6" descr="A tank driving down a street&#10;&#10;Description automatically generated">
            <a:extLst>
              <a:ext uri="{FF2B5EF4-FFF2-40B4-BE49-F238E27FC236}">
                <a16:creationId xmlns:a16="http://schemas.microsoft.com/office/drawing/2014/main" id="{7120599A-4348-8048-691D-22F440C0F446}"/>
              </a:ext>
            </a:extLst>
          </p:cNvPr>
          <p:cNvPicPr>
            <a:picLocks noChangeAspect="1"/>
          </p:cNvPicPr>
          <p:nvPr/>
        </p:nvPicPr>
        <p:blipFill>
          <a:blip r:embed="rId5"/>
          <a:stretch>
            <a:fillRect/>
          </a:stretch>
        </p:blipFill>
        <p:spPr>
          <a:xfrm>
            <a:off x="7342835" y="119221"/>
            <a:ext cx="2434512" cy="3885026"/>
          </a:xfrm>
          <a:prstGeom prst="rect">
            <a:avLst/>
          </a:prstGeom>
        </p:spPr>
      </p:pic>
      <p:pic>
        <p:nvPicPr>
          <p:cNvPr id="9" name="Picture 8" descr="A military vehicle with an object on the back of it&#10;&#10;Description automatically generated">
            <a:extLst>
              <a:ext uri="{FF2B5EF4-FFF2-40B4-BE49-F238E27FC236}">
                <a16:creationId xmlns:a16="http://schemas.microsoft.com/office/drawing/2014/main" id="{C42C7758-A32A-90D8-37BB-A4D7906D8771}"/>
              </a:ext>
            </a:extLst>
          </p:cNvPr>
          <p:cNvPicPr>
            <a:picLocks noChangeAspect="1"/>
          </p:cNvPicPr>
          <p:nvPr/>
        </p:nvPicPr>
        <p:blipFill>
          <a:blip r:embed="rId6"/>
          <a:stretch>
            <a:fillRect/>
          </a:stretch>
        </p:blipFill>
        <p:spPr>
          <a:xfrm>
            <a:off x="4828507" y="61385"/>
            <a:ext cx="2434512" cy="4394666"/>
          </a:xfrm>
          <a:prstGeom prst="rect">
            <a:avLst/>
          </a:prstGeom>
        </p:spPr>
      </p:pic>
      <p:pic>
        <p:nvPicPr>
          <p:cNvPr id="11" name="Picture 10" descr="A bus on the road&#10;&#10;Description automatically generated">
            <a:extLst>
              <a:ext uri="{FF2B5EF4-FFF2-40B4-BE49-F238E27FC236}">
                <a16:creationId xmlns:a16="http://schemas.microsoft.com/office/drawing/2014/main" id="{6CBB3A60-90AF-5B74-8384-8A87B60E3DAF}"/>
              </a:ext>
            </a:extLst>
          </p:cNvPr>
          <p:cNvPicPr>
            <a:picLocks noChangeAspect="1"/>
          </p:cNvPicPr>
          <p:nvPr/>
        </p:nvPicPr>
        <p:blipFill>
          <a:blip r:embed="rId7"/>
          <a:stretch>
            <a:fillRect/>
          </a:stretch>
        </p:blipFill>
        <p:spPr>
          <a:xfrm>
            <a:off x="9833536" y="162689"/>
            <a:ext cx="2227702" cy="3885026"/>
          </a:xfrm>
          <a:prstGeom prst="rect">
            <a:avLst/>
          </a:prstGeom>
        </p:spPr>
      </p:pic>
      <p:pic>
        <p:nvPicPr>
          <p:cNvPr id="15" name="Picture 14" descr="A blue and white network&#10;&#10;Description automatically generated with medium confidence">
            <a:extLst>
              <a:ext uri="{FF2B5EF4-FFF2-40B4-BE49-F238E27FC236}">
                <a16:creationId xmlns:a16="http://schemas.microsoft.com/office/drawing/2014/main" id="{E1392DD6-732E-F232-375A-8A7AE638FF00}"/>
              </a:ext>
            </a:extLst>
          </p:cNvPr>
          <p:cNvPicPr>
            <a:picLocks noChangeAspect="1"/>
          </p:cNvPicPr>
          <p:nvPr/>
        </p:nvPicPr>
        <p:blipFill>
          <a:blip r:embed="rId8"/>
          <a:stretch>
            <a:fillRect/>
          </a:stretch>
        </p:blipFill>
        <p:spPr>
          <a:xfrm flipH="1">
            <a:off x="3113075" y="3488143"/>
            <a:ext cx="5645929" cy="3150179"/>
          </a:xfrm>
          <a:prstGeom prst="rect">
            <a:avLst/>
          </a:prstGeom>
        </p:spPr>
      </p:pic>
      <p:pic>
        <p:nvPicPr>
          <p:cNvPr id="4" name="Picture 3" descr="A person in a yellow jacket with a hood on&#10;&#10;Description automatically generated">
            <a:extLst>
              <a:ext uri="{FF2B5EF4-FFF2-40B4-BE49-F238E27FC236}">
                <a16:creationId xmlns:a16="http://schemas.microsoft.com/office/drawing/2014/main" id="{077B5682-6EAD-B48B-4A9C-F73A4E6CB4C9}"/>
              </a:ext>
            </a:extLst>
          </p:cNvPr>
          <p:cNvPicPr>
            <a:picLocks noChangeAspect="1"/>
          </p:cNvPicPr>
          <p:nvPr/>
        </p:nvPicPr>
        <p:blipFill>
          <a:blip r:embed="rId9"/>
          <a:stretch>
            <a:fillRect/>
          </a:stretch>
        </p:blipFill>
        <p:spPr>
          <a:xfrm>
            <a:off x="3612013" y="3589415"/>
            <a:ext cx="5073356" cy="2869357"/>
          </a:xfrm>
          <a:prstGeom prst="rect">
            <a:avLst/>
          </a:prstGeom>
        </p:spPr>
      </p:pic>
      <p:pic>
        <p:nvPicPr>
          <p:cNvPr id="17" name="Picture 16" descr="A blue and yellow striped surface&#10;&#10;Description automatically generated">
            <a:extLst>
              <a:ext uri="{FF2B5EF4-FFF2-40B4-BE49-F238E27FC236}">
                <a16:creationId xmlns:a16="http://schemas.microsoft.com/office/drawing/2014/main" id="{5AE72A72-A184-4626-63F1-0B93DE8BD9D5}"/>
              </a:ext>
            </a:extLst>
          </p:cNvPr>
          <p:cNvPicPr>
            <a:picLocks noChangeAspect="1"/>
          </p:cNvPicPr>
          <p:nvPr/>
        </p:nvPicPr>
        <p:blipFill>
          <a:blip r:embed="rId10"/>
          <a:stretch>
            <a:fillRect/>
          </a:stretch>
        </p:blipFill>
        <p:spPr>
          <a:xfrm>
            <a:off x="2098284" y="1364928"/>
            <a:ext cx="2254809" cy="670898"/>
          </a:xfrm>
          <a:prstGeom prst="rect">
            <a:avLst/>
          </a:prstGeom>
        </p:spPr>
      </p:pic>
      <p:pic>
        <p:nvPicPr>
          <p:cNvPr id="13" name="Picture 12" descr="A group of people sitting on a bench in a brick room&#10;&#10;Description automatically generated">
            <a:extLst>
              <a:ext uri="{FF2B5EF4-FFF2-40B4-BE49-F238E27FC236}">
                <a16:creationId xmlns:a16="http://schemas.microsoft.com/office/drawing/2014/main" id="{43EF290C-2546-A1DD-61D3-E49B19CB5C2B}"/>
              </a:ext>
            </a:extLst>
          </p:cNvPr>
          <p:cNvPicPr>
            <a:picLocks noChangeAspect="1"/>
          </p:cNvPicPr>
          <p:nvPr/>
        </p:nvPicPr>
        <p:blipFill>
          <a:blip r:embed="rId11"/>
          <a:stretch>
            <a:fillRect/>
          </a:stretch>
        </p:blipFill>
        <p:spPr>
          <a:xfrm>
            <a:off x="275743" y="1937619"/>
            <a:ext cx="3209367" cy="4279156"/>
          </a:xfrm>
          <a:prstGeom prst="rect">
            <a:avLst/>
          </a:prstGeom>
        </p:spPr>
      </p:pic>
      <p:pic>
        <p:nvPicPr>
          <p:cNvPr id="1034" name="Picture 10" descr="Культура та дозвілля «Чернігівський драмтеатр» - інформація, події, карта,  відгуки">
            <a:extLst>
              <a:ext uri="{FF2B5EF4-FFF2-40B4-BE49-F238E27FC236}">
                <a16:creationId xmlns:a16="http://schemas.microsoft.com/office/drawing/2014/main" id="{361758AC-3686-5F7E-3EBB-892233B03D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85907" y="4210404"/>
            <a:ext cx="3128259" cy="226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373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l="-4000" r="-4000"/>
          </a:stretch>
        </a:blipFill>
        <a:effectLst/>
      </p:bgPr>
    </p:bg>
    <p:spTree>
      <p:nvGrpSpPr>
        <p:cNvPr id="1" name="">
          <a:extLst>
            <a:ext uri="{FF2B5EF4-FFF2-40B4-BE49-F238E27FC236}">
              <a16:creationId xmlns:a16="http://schemas.microsoft.com/office/drawing/2014/main" id="{AD08F437-EBB8-883B-9089-C8A32EC074AB}"/>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33D639C-7E0B-C341-9CE3-E474D3437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38FE06B0-8ED8-A5CE-856B-2391E5AEFC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9" name="Picture 38">
            <a:extLst>
              <a:ext uri="{FF2B5EF4-FFF2-40B4-BE49-F238E27FC236}">
                <a16:creationId xmlns:a16="http://schemas.microsoft.com/office/drawing/2014/main" id="{90E695A8-12F7-8D29-67A0-ECE0F8A761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1" name="Rectangle 40">
            <a:extLst>
              <a:ext uri="{FF2B5EF4-FFF2-40B4-BE49-F238E27FC236}">
                <a16:creationId xmlns:a16="http://schemas.microsoft.com/office/drawing/2014/main" id="{27B42ED4-7CDB-E261-4CB0-43D699517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14CDAB-1CB0-DB2E-0D43-1354E3848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906F367-A71B-B638-9AEB-1E5F1D06F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2FA6CD2E-623B-5D69-8689-C601F54135E4}"/>
              </a:ext>
            </a:extLst>
          </p:cNvPr>
          <p:cNvSpPr>
            <a:spLocks noGrp="1"/>
          </p:cNvSpPr>
          <p:nvPr>
            <p:ph type="subTitle" idx="1"/>
          </p:nvPr>
        </p:nvSpPr>
        <p:spPr>
          <a:xfrm>
            <a:off x="1229877" y="647191"/>
            <a:ext cx="5326122" cy="5140961"/>
          </a:xfrm>
        </p:spPr>
        <p:txBody>
          <a:bodyPr>
            <a:normAutofit/>
          </a:bodyPr>
          <a:lstStyle/>
          <a:p>
            <a:pPr algn="l"/>
            <a:r>
              <a:rPr lang="fr-FR" u="sng" dirty="0"/>
              <a:t>Mon chemin</a:t>
            </a:r>
          </a:p>
          <a:p>
            <a:pPr marL="285750" indent="-285750" algn="l">
              <a:buFont typeface="Wingdings" panose="05000000000000000000" pitchFamily="2" charset="2"/>
              <a:buChar char="q"/>
            </a:pPr>
            <a:r>
              <a:rPr lang="fr-FR" dirty="0"/>
              <a:t>Il y a deux ans, j'ai dû changer de vie. Je suis parti à cause de la guerre en Ukraine.</a:t>
            </a:r>
          </a:p>
          <a:p>
            <a:pPr algn="l"/>
            <a:r>
              <a:rPr lang="fr-FR" dirty="0"/>
              <a:t>La première année, j'étais en Belgique par hasard et j'espérais que cela se terminerait rapidement</a:t>
            </a:r>
          </a:p>
          <a:p>
            <a:pPr marL="285750" indent="-285750" algn="l">
              <a:buFont typeface="Wingdings" panose="05000000000000000000" pitchFamily="2" charset="2"/>
              <a:buChar char="q"/>
            </a:pPr>
            <a:r>
              <a:rPr lang="fr-FR" dirty="0"/>
              <a:t>Il y a un an, j'ai décidé de construire une nouvelle vie ici. J'ai commencé à apprendre le français avec beaucoup de concentration.</a:t>
            </a:r>
            <a:r>
              <a:rPr lang="uk-UA" dirty="0"/>
              <a:t> </a:t>
            </a:r>
          </a:p>
          <a:p>
            <a:pPr algn="l"/>
            <a:r>
              <a:rPr lang="fr-FR" dirty="0"/>
              <a:t>J'ai décidé de suivre le cours et d'acquérir les connaissances qui me manquaient.</a:t>
            </a:r>
            <a:endParaRPr lang="uk-UA" dirty="0"/>
          </a:p>
        </p:txBody>
      </p:sp>
      <p:pic>
        <p:nvPicPr>
          <p:cNvPr id="11" name="Picture 10" descr="A close-up of a paper&#10;&#10;Description automatically generated">
            <a:extLst>
              <a:ext uri="{FF2B5EF4-FFF2-40B4-BE49-F238E27FC236}">
                <a16:creationId xmlns:a16="http://schemas.microsoft.com/office/drawing/2014/main" id="{A7C99C90-09D3-667A-5F52-4A179C95A35A}"/>
              </a:ext>
            </a:extLst>
          </p:cNvPr>
          <p:cNvPicPr>
            <a:picLocks noChangeAspect="1"/>
          </p:cNvPicPr>
          <p:nvPr/>
        </p:nvPicPr>
        <p:blipFill rotWithShape="1">
          <a:blip r:embed="rId5"/>
          <a:srcRect r="-3" b="9541"/>
          <a:stretch/>
        </p:blipFill>
        <p:spPr>
          <a:xfrm>
            <a:off x="6748741" y="647191"/>
            <a:ext cx="3993327" cy="309745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7" name="Picture 6">
            <a:extLst>
              <a:ext uri="{FF2B5EF4-FFF2-40B4-BE49-F238E27FC236}">
                <a16:creationId xmlns:a16="http://schemas.microsoft.com/office/drawing/2014/main" id="{C363670D-183D-FD5F-C132-4CC116168D52}"/>
              </a:ext>
            </a:extLst>
          </p:cNvPr>
          <p:cNvPicPr>
            <a:picLocks noChangeAspect="1"/>
          </p:cNvPicPr>
          <p:nvPr/>
        </p:nvPicPr>
        <p:blipFill rotWithShape="1">
          <a:blip r:embed="rId6"/>
          <a:srcRect l="44158" r="28624"/>
          <a:stretch/>
        </p:blipFill>
        <p:spPr>
          <a:xfrm>
            <a:off x="6745813" y="4067914"/>
            <a:ext cx="1836594" cy="214237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19" name="Picture 18" descr="A person with her arms crossed&#10;&#10;Description automatically generated">
            <a:extLst>
              <a:ext uri="{FF2B5EF4-FFF2-40B4-BE49-F238E27FC236}">
                <a16:creationId xmlns:a16="http://schemas.microsoft.com/office/drawing/2014/main" id="{B4879A57-89E4-ACCE-35AC-F60DC53C8B73}"/>
              </a:ext>
            </a:extLst>
          </p:cNvPr>
          <p:cNvPicPr>
            <a:picLocks noChangeAspect="1"/>
          </p:cNvPicPr>
          <p:nvPr/>
        </p:nvPicPr>
        <p:blipFill rotWithShape="1">
          <a:blip r:embed="rId7"/>
          <a:srcRect r="5" b="22107"/>
          <a:stretch/>
        </p:blipFill>
        <p:spPr>
          <a:xfrm>
            <a:off x="8906271" y="4067914"/>
            <a:ext cx="1835797" cy="214237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7" name="Rectangle 46">
            <a:extLst>
              <a:ext uri="{FF2B5EF4-FFF2-40B4-BE49-F238E27FC236}">
                <a16:creationId xmlns:a16="http://schemas.microsoft.com/office/drawing/2014/main" id="{CBF737CB-9701-E1F4-69C8-845CA603F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utoShape 2" descr="Подмигивающее лицо">
            <a:extLst>
              <a:ext uri="{FF2B5EF4-FFF2-40B4-BE49-F238E27FC236}">
                <a16:creationId xmlns:a16="http://schemas.microsoft.com/office/drawing/2014/main" id="{9DE82142-D1C4-C73F-C3CC-AC5966F36EFD}"/>
              </a:ext>
            </a:extLst>
          </p:cNvPr>
          <p:cNvSpPr>
            <a:spLocks noChangeAspect="1" noChangeArrowheads="1"/>
          </p:cNvSpPr>
          <p:nvPr/>
        </p:nvSpPr>
        <p:spPr bwMode="auto">
          <a:xfrm>
            <a:off x="5290860" y="33357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Tree>
    <p:extLst>
      <p:ext uri="{BB962C8B-B14F-4D97-AF65-F5344CB8AC3E}">
        <p14:creationId xmlns:p14="http://schemas.microsoft.com/office/powerpoint/2010/main" val="3885828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94000"/>
            <a:lum/>
          </a:blip>
          <a:srcRect/>
          <a:stretch>
            <a:fillRect t="-9000" b="-9000"/>
          </a:stretch>
        </a:blipFill>
        <a:effectLst/>
      </p:bgPr>
    </p:bg>
    <p:spTree>
      <p:nvGrpSpPr>
        <p:cNvPr id="1" name="">
          <a:extLst>
            <a:ext uri="{FF2B5EF4-FFF2-40B4-BE49-F238E27FC236}">
              <a16:creationId xmlns:a16="http://schemas.microsoft.com/office/drawing/2014/main" id="{820BC479-F8C9-3BFB-9F74-EDAD5BBCD1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ADCF5D4-38E2-B5F4-4889-35DCCA9EEC92}"/>
              </a:ext>
            </a:extLst>
          </p:cNvPr>
          <p:cNvSpPr>
            <a:spLocks noGrp="1"/>
          </p:cNvSpPr>
          <p:nvPr>
            <p:ph type="ctrTitle"/>
          </p:nvPr>
        </p:nvSpPr>
        <p:spPr>
          <a:xfrm>
            <a:off x="2336800" y="870370"/>
            <a:ext cx="3851826" cy="2268559"/>
          </a:xfrm>
        </p:spPr>
        <p:txBody>
          <a:bodyPr>
            <a:normAutofit/>
          </a:bodyPr>
          <a:lstStyle/>
          <a:p>
            <a:r>
              <a:rPr lang="en-US" sz="6600" dirty="0">
                <a:solidFill>
                  <a:srgbClr val="ECECEC"/>
                </a:solidFill>
                <a:latin typeface="Söhne"/>
              </a:rPr>
              <a:t>S</a:t>
            </a:r>
            <a:r>
              <a:rPr lang="en-US" sz="6600" b="0" i="0" dirty="0">
                <a:solidFill>
                  <a:srgbClr val="ECECEC"/>
                </a:solidFill>
                <a:effectLst/>
                <a:latin typeface="Söhne"/>
              </a:rPr>
              <a:t>oft skills</a:t>
            </a:r>
            <a:br>
              <a:rPr lang="en-US" dirty="0"/>
            </a:br>
            <a:endParaRPr lang="uk-UA" dirty="0"/>
          </a:p>
        </p:txBody>
      </p:sp>
      <p:pic>
        <p:nvPicPr>
          <p:cNvPr id="5" name="Picture 4" descr="A close-up of a person's face&#10;&#10;Description automatically generated">
            <a:extLst>
              <a:ext uri="{FF2B5EF4-FFF2-40B4-BE49-F238E27FC236}">
                <a16:creationId xmlns:a16="http://schemas.microsoft.com/office/drawing/2014/main" id="{017D850D-00ED-E1BC-987A-C871B8B19009}"/>
              </a:ext>
            </a:extLst>
          </p:cNvPr>
          <p:cNvPicPr>
            <a:picLocks noChangeAspect="1"/>
          </p:cNvPicPr>
          <p:nvPr/>
        </p:nvPicPr>
        <p:blipFill>
          <a:blip r:embed="rId4"/>
          <a:stretch>
            <a:fillRect/>
          </a:stretch>
        </p:blipFill>
        <p:spPr>
          <a:xfrm>
            <a:off x="5181928" y="1899491"/>
            <a:ext cx="6817032" cy="2641600"/>
          </a:xfrm>
          <a:prstGeom prst="rect">
            <a:avLst/>
          </a:prstGeom>
        </p:spPr>
      </p:pic>
      <p:pic>
        <p:nvPicPr>
          <p:cNvPr id="2" name="Online Media 1" title="That, detective, is the right question">
            <a:hlinkClick r:id="" action="ppaction://media"/>
            <a:extLst>
              <a:ext uri="{FF2B5EF4-FFF2-40B4-BE49-F238E27FC236}">
                <a16:creationId xmlns:a16="http://schemas.microsoft.com/office/drawing/2014/main" id="{28818A7D-81D8-247F-89CC-70F5E358060A}"/>
              </a:ext>
            </a:extLst>
          </p:cNvPr>
          <p:cNvPicPr>
            <a:picLocks noRot="1" noChangeAspect="1"/>
          </p:cNvPicPr>
          <p:nvPr>
            <a:videoFile r:link="rId1"/>
          </p:nvPr>
        </p:nvPicPr>
        <p:blipFill>
          <a:blip r:embed="rId5"/>
          <a:stretch>
            <a:fillRect/>
          </a:stretch>
        </p:blipFill>
        <p:spPr>
          <a:xfrm>
            <a:off x="402504" y="3074917"/>
            <a:ext cx="5693496" cy="3216827"/>
          </a:xfrm>
          <a:prstGeom prst="rect">
            <a:avLst/>
          </a:prstGeom>
        </p:spPr>
      </p:pic>
      <p:sp>
        <p:nvSpPr>
          <p:cNvPr id="3" name="Rectangle 1">
            <a:extLst>
              <a:ext uri="{FF2B5EF4-FFF2-40B4-BE49-F238E27FC236}">
                <a16:creationId xmlns:a16="http://schemas.microsoft.com/office/drawing/2014/main" id="{8A38F12A-62F4-6509-3E41-8B81B8A41107}"/>
              </a:ext>
            </a:extLst>
          </p:cNvPr>
          <p:cNvSpPr>
            <a:spLocks noChangeArrowheads="1"/>
          </p:cNvSpPr>
          <p:nvPr/>
        </p:nvSpPr>
        <p:spPr bwMode="auto">
          <a:xfrm>
            <a:off x="654214" y="0"/>
            <a:ext cx="11613986"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uk-UA" altLang="uk-UA" sz="1300" b="0" i="0" u="none" strike="noStrike" cap="none" normalizeH="0" baseline="0">
                <a:ln>
                  <a:noFill/>
                </a:ln>
                <a:solidFill>
                  <a:schemeClr val="tx1"/>
                </a:solidFill>
                <a:effectLst/>
                <a:latin typeface="Arial" panose="020B0604020202020204" pitchFamily="34" charset="0"/>
                <a:hlinkClick r:id="rId6"/>
              </a:rPr>
              <a:t>detective, is the right question</a:t>
            </a:r>
            <a:endParaRPr kumimoji="0" lang="uk-UA" altLang="uk-UA" sz="13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733FCE15-AE6C-0784-CDA4-FB29B7FF534A}"/>
              </a:ext>
            </a:extLst>
          </p:cNvPr>
          <p:cNvSpPr>
            <a:spLocks noChangeArrowheads="1"/>
          </p:cNvSpPr>
          <p:nvPr/>
        </p:nvSpPr>
        <p:spPr bwMode="auto">
          <a:xfrm>
            <a:off x="654214" y="-2456"/>
            <a:ext cx="11613986"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900" b="0" i="0" u="none" strike="noStrike" cap="none" normalizeH="0" baseline="0">
                <a:ln>
                  <a:noFill/>
                </a:ln>
                <a:solidFill>
                  <a:schemeClr val="tx1"/>
                </a:solidFill>
                <a:effectLst/>
                <a:latin typeface="Arial" panose="020B0604020202020204" pitchFamily="34" charset="0"/>
              </a:rPr>
              <a:t>Play (k)</a:t>
            </a:r>
            <a:endParaRPr kumimoji="0" lang="uk-UA" altLang="uk-UA"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CAF607BE-548A-24D9-C1AD-8ED6D93F23D2}"/>
              </a:ext>
            </a:extLst>
          </p:cNvPr>
          <p:cNvSpPr>
            <a:spLocks noChangeArrowheads="1"/>
          </p:cNvSpPr>
          <p:nvPr/>
        </p:nvSpPr>
        <p:spPr bwMode="auto">
          <a:xfrm>
            <a:off x="127980" y="-223362"/>
            <a:ext cx="104042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uk-UA" altLang="uk-UA" sz="800" b="0" i="0" u="none" strike="noStrike" cap="none" normalizeH="0" baseline="0">
                <a:ln>
                  <a:noFill/>
                </a:ln>
                <a:solidFill>
                  <a:schemeClr val="tx1"/>
                </a:solidFill>
                <a:effectLst/>
                <a:latin typeface="Arial" panose="020B0604020202020204" pitchFamily="34" charset="0"/>
              </a:rPr>
            </a:b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184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74937AAB-CBB3-6FB8-4E3B-ADAC8457E437}"/>
            </a:ext>
          </a:extLst>
        </p:cNvPr>
        <p:cNvGrpSpPr/>
        <p:nvPr/>
      </p:nvGrpSpPr>
      <p:grpSpPr>
        <a:xfrm>
          <a:off x="0" y="0"/>
          <a:ext cx="0" cy="0"/>
          <a:chOff x="0" y="0"/>
          <a:chExt cx="0" cy="0"/>
        </a:xfrm>
      </p:grpSpPr>
      <p:pic>
        <p:nvPicPr>
          <p:cNvPr id="2084" name="Picture 2083">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086" name="Picture 2085">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88" name="Rectangle 2087">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2090" name="Rectangle 2089">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2092" name="Rectangle 2091">
            <a:extLst>
              <a:ext uri="{FF2B5EF4-FFF2-40B4-BE49-F238E27FC236}">
                <a16:creationId xmlns:a16="http://schemas.microsoft.com/office/drawing/2014/main" id="{D0A08A6F-C28D-4C68-9627-9B83F062F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2094" name="Rectangle 2093">
            <a:extLst>
              <a:ext uri="{FF2B5EF4-FFF2-40B4-BE49-F238E27FC236}">
                <a16:creationId xmlns:a16="http://schemas.microsoft.com/office/drawing/2014/main" id="{D6DAD309-1212-498F-ABAD-388FFD322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uk-UA"/>
          </a:p>
        </p:txBody>
      </p:sp>
      <p:sp>
        <p:nvSpPr>
          <p:cNvPr id="2096" name="TextBox 2095">
            <a:extLst>
              <a:ext uri="{FF2B5EF4-FFF2-40B4-BE49-F238E27FC236}">
                <a16:creationId xmlns:a16="http://schemas.microsoft.com/office/drawing/2014/main" id="{8F297EF4-1A36-4B32-9046-62BAFD8D81A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098" name="Rectangle 2097">
            <a:extLst>
              <a:ext uri="{FF2B5EF4-FFF2-40B4-BE49-F238E27FC236}">
                <a16:creationId xmlns:a16="http://schemas.microsoft.com/office/drawing/2014/main" id="{56009D28-60AB-4286-84F8-A812569BC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0" name="Picture 2099">
            <a:extLst>
              <a:ext uri="{FF2B5EF4-FFF2-40B4-BE49-F238E27FC236}">
                <a16:creationId xmlns:a16="http://schemas.microsoft.com/office/drawing/2014/main" id="{3D219F90-DB69-4512-B316-9EFEF58A20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102" name="Picture 2101">
            <a:extLst>
              <a:ext uri="{FF2B5EF4-FFF2-40B4-BE49-F238E27FC236}">
                <a16:creationId xmlns:a16="http://schemas.microsoft.com/office/drawing/2014/main" id="{48870E80-2F2E-4A9F-95CE-2562977A5E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104" name="Rectangle 2103">
            <a:extLst>
              <a:ext uri="{FF2B5EF4-FFF2-40B4-BE49-F238E27FC236}">
                <a16:creationId xmlns:a16="http://schemas.microsoft.com/office/drawing/2014/main" id="{52ED9517-E340-43FD-89D0-E63A8ACDA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Rectangle 2105">
            <a:extLst>
              <a:ext uri="{FF2B5EF4-FFF2-40B4-BE49-F238E27FC236}">
                <a16:creationId xmlns:a16="http://schemas.microsoft.com/office/drawing/2014/main" id="{289F6541-8315-4C61-9893-EBBFD4462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Rectangle 2107">
            <a:extLst>
              <a:ext uri="{FF2B5EF4-FFF2-40B4-BE49-F238E27FC236}">
                <a16:creationId xmlns:a16="http://schemas.microsoft.com/office/drawing/2014/main" id="{7D00E0EF-4C8D-4D43-975B-5F6A7B762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1DBA00-0C5E-F0B5-71C8-EE9B9119F5DC}"/>
              </a:ext>
            </a:extLst>
          </p:cNvPr>
          <p:cNvSpPr>
            <a:spLocks noGrp="1"/>
          </p:cNvSpPr>
          <p:nvPr>
            <p:ph type="ctrTitle"/>
          </p:nvPr>
        </p:nvSpPr>
        <p:spPr>
          <a:xfrm>
            <a:off x="1969803" y="808056"/>
            <a:ext cx="4744148" cy="1077229"/>
          </a:xfrm>
        </p:spPr>
        <p:txBody>
          <a:bodyPr vert="horz" lIns="91440" tIns="45720" rIns="91440" bIns="45720" rtlCol="0" anchor="t">
            <a:normAutofit/>
          </a:bodyPr>
          <a:lstStyle/>
          <a:p>
            <a:pPr algn="l"/>
            <a:r>
              <a:rPr lang="en-US" sz="1800" dirty="0"/>
              <a:t>Mon point </a:t>
            </a:r>
            <a:r>
              <a:rPr lang="en-US" sz="1800" dirty="0" err="1"/>
              <a:t>faible</a:t>
            </a:r>
            <a:r>
              <a:rPr lang="en-US" sz="1800" dirty="0"/>
              <a:t> </a:t>
            </a:r>
            <a:r>
              <a:rPr lang="en-US" sz="1800" dirty="0" err="1"/>
              <a:t>est</a:t>
            </a:r>
            <a:br>
              <a:rPr lang="en-US" sz="1600" dirty="0"/>
            </a:br>
            <a:r>
              <a:rPr lang="en-US" sz="1600" dirty="0"/>
              <a:t>              </a:t>
            </a:r>
            <a:r>
              <a:rPr lang="fr-BE" sz="3200" dirty="0">
                <a:effectLst/>
                <a:latin typeface="Calibri" panose="020F0502020204030204" pitchFamily="34" charset="0"/>
                <a:ea typeface="Calibri" panose="020F0502020204030204" pitchFamily="34" charset="0"/>
              </a:rPr>
              <a:t>sens de l’organisation </a:t>
            </a:r>
            <a:endParaRPr lang="en-US" sz="3200" dirty="0"/>
          </a:p>
        </p:txBody>
      </p:sp>
      <p:sp>
        <p:nvSpPr>
          <p:cNvPr id="5" name="Subtitle 4">
            <a:extLst>
              <a:ext uri="{FF2B5EF4-FFF2-40B4-BE49-F238E27FC236}">
                <a16:creationId xmlns:a16="http://schemas.microsoft.com/office/drawing/2014/main" id="{8EAF536B-888F-D7E0-C41F-EEB8BFB476D4}"/>
              </a:ext>
            </a:extLst>
          </p:cNvPr>
          <p:cNvSpPr>
            <a:spLocks noGrp="1"/>
          </p:cNvSpPr>
          <p:nvPr>
            <p:ph type="subTitle" idx="1"/>
          </p:nvPr>
        </p:nvSpPr>
        <p:spPr>
          <a:xfrm>
            <a:off x="1177017" y="1651782"/>
            <a:ext cx="6728761" cy="4836700"/>
          </a:xfrm>
        </p:spPr>
        <p:txBody>
          <a:bodyPr vert="horz" lIns="91440" tIns="45720" rIns="91440" bIns="45720" rtlCol="0" anchor="ctr">
            <a:noAutofit/>
          </a:bodyPr>
          <a:lstStyle/>
          <a:p>
            <a:pPr algn="l">
              <a:lnSpc>
                <a:spcPct val="110000"/>
              </a:lnSpc>
            </a:pPr>
            <a:r>
              <a:rPr lang="en-US" dirty="0" err="1"/>
              <a:t>J'ai</a:t>
            </a:r>
            <a:r>
              <a:rPr lang="en-US" dirty="0"/>
              <a:t> beaucoup </a:t>
            </a:r>
            <a:r>
              <a:rPr lang="en-US" dirty="0" err="1"/>
              <a:t>d'idées</a:t>
            </a:r>
            <a:r>
              <a:rPr lang="en-US" dirty="0"/>
              <a:t> </a:t>
            </a:r>
            <a:r>
              <a:rPr lang="en-US" dirty="0" err="1"/>
              <a:t>nouvelles</a:t>
            </a:r>
            <a:r>
              <a:rPr lang="en-US" dirty="0"/>
              <a:t>, je </a:t>
            </a:r>
            <a:r>
              <a:rPr lang="en-US" dirty="0" err="1"/>
              <a:t>m'intéresse</a:t>
            </a:r>
            <a:r>
              <a:rPr lang="en-US" dirty="0"/>
              <a:t> à beaucoup de choses.</a:t>
            </a:r>
          </a:p>
          <a:p>
            <a:pPr algn="l">
              <a:lnSpc>
                <a:spcPct val="110000"/>
              </a:lnSpc>
            </a:pPr>
            <a:r>
              <a:rPr lang="en-US" dirty="0" err="1"/>
              <a:t>J'ai</a:t>
            </a:r>
            <a:r>
              <a:rPr lang="en-US" dirty="0"/>
              <a:t> </a:t>
            </a:r>
            <a:r>
              <a:rPr lang="en-US" dirty="0" err="1"/>
              <a:t>donc</a:t>
            </a:r>
            <a:r>
              <a:rPr lang="en-US" dirty="0"/>
              <a:t> trouvé des </a:t>
            </a:r>
            <a:r>
              <a:rPr lang="en-US" dirty="0" err="1"/>
              <a:t>moyens</a:t>
            </a:r>
            <a:r>
              <a:rPr lang="en-US" dirty="0"/>
              <a:t> de </a:t>
            </a:r>
            <a:r>
              <a:rPr lang="en-US" dirty="0" err="1"/>
              <a:t>gérer</a:t>
            </a:r>
            <a:r>
              <a:rPr lang="en-US" dirty="0"/>
              <a:t> </a:t>
            </a:r>
            <a:r>
              <a:rPr lang="en-US" dirty="0" err="1"/>
              <a:t>cela</a:t>
            </a:r>
            <a:r>
              <a:rPr lang="en-US" dirty="0"/>
              <a:t> </a:t>
            </a:r>
            <a:r>
              <a:rPr lang="en-US" dirty="0" err="1"/>
              <a:t>efficacement</a:t>
            </a:r>
            <a:r>
              <a:rPr lang="en-US" dirty="0"/>
              <a:t> :</a:t>
            </a:r>
          </a:p>
          <a:p>
            <a:pPr marL="285750" indent="-285750" algn="l">
              <a:lnSpc>
                <a:spcPct val="110000"/>
              </a:lnSpc>
              <a:buFont typeface="Wingdings" panose="05000000000000000000" pitchFamily="2" charset="2"/>
              <a:buChar char="§"/>
            </a:pPr>
            <a:r>
              <a:rPr lang="en-US" dirty="0"/>
              <a:t>Un plan à long </a:t>
            </a:r>
            <a:r>
              <a:rPr lang="en-US" dirty="0" err="1"/>
              <a:t>terme</a:t>
            </a:r>
            <a:r>
              <a:rPr lang="en-US" dirty="0"/>
              <a:t> et à court </a:t>
            </a:r>
            <a:r>
              <a:rPr lang="en-US" dirty="0" err="1"/>
              <a:t>terme</a:t>
            </a:r>
            <a:r>
              <a:rPr lang="en-US" dirty="0"/>
              <a:t> </a:t>
            </a:r>
          </a:p>
          <a:p>
            <a:pPr marL="285750" indent="-285750" algn="l">
              <a:lnSpc>
                <a:spcPct val="110000"/>
              </a:lnSpc>
              <a:buFont typeface="Wingdings" panose="05000000000000000000" pitchFamily="2" charset="2"/>
              <a:buChar char="§"/>
            </a:pPr>
            <a:r>
              <a:rPr lang="en-US" dirty="0" err="1"/>
              <a:t>J'utilize</a:t>
            </a:r>
            <a:r>
              <a:rPr lang="en-US" dirty="0"/>
              <a:t> kanban board</a:t>
            </a:r>
          </a:p>
          <a:p>
            <a:pPr marL="285750" indent="-285750" algn="l">
              <a:lnSpc>
                <a:spcPct val="110000"/>
              </a:lnSpc>
              <a:buFont typeface="Wingdings" panose="05000000000000000000" pitchFamily="2" charset="2"/>
              <a:buChar char="§"/>
            </a:pPr>
            <a:r>
              <a:rPr lang="en-US" dirty="0" err="1"/>
              <a:t>Uapplication</a:t>
            </a:r>
            <a:r>
              <a:rPr lang="en-US" dirty="0"/>
              <a:t> sur </a:t>
            </a:r>
            <a:r>
              <a:rPr lang="en-US" dirty="0" err="1"/>
              <a:t>téléphone</a:t>
            </a:r>
            <a:r>
              <a:rPr lang="en-US" dirty="0"/>
              <a:t> qui </a:t>
            </a:r>
            <a:r>
              <a:rPr lang="en-US" dirty="0" err="1"/>
              <a:t>mesure</a:t>
            </a:r>
            <a:r>
              <a:rPr lang="en-US" dirty="0"/>
              <a:t> 50 minutes de temps de travail et 10 minutes de pause. </a:t>
            </a:r>
            <a:r>
              <a:rPr lang="en-US" dirty="0" err="1"/>
              <a:t>Cela</a:t>
            </a:r>
            <a:r>
              <a:rPr lang="en-US" dirty="0"/>
              <a:t> </a:t>
            </a:r>
            <a:r>
              <a:rPr lang="en-US" dirty="0" err="1"/>
              <a:t>fonctionne</a:t>
            </a:r>
            <a:r>
              <a:rPr lang="en-US" dirty="0"/>
              <a:t> très bien ! </a:t>
            </a:r>
            <a:r>
              <a:rPr lang="en-US" dirty="0" err="1"/>
              <a:t>Même</a:t>
            </a:r>
            <a:r>
              <a:rPr lang="en-US" dirty="0"/>
              <a:t> </a:t>
            </a:r>
            <a:r>
              <a:rPr lang="en-US" dirty="0" err="1"/>
              <a:t>lorsque</a:t>
            </a:r>
            <a:r>
              <a:rPr lang="en-US" dirty="0"/>
              <a:t> </a:t>
            </a:r>
            <a:r>
              <a:rPr lang="en-US" dirty="0" err="1"/>
              <a:t>j'ai</a:t>
            </a:r>
            <a:r>
              <a:rPr lang="en-US" dirty="0"/>
              <a:t> </a:t>
            </a:r>
            <a:r>
              <a:rPr lang="en-US" dirty="0" err="1"/>
              <a:t>envie</a:t>
            </a:r>
            <a:r>
              <a:rPr lang="en-US" dirty="0"/>
              <a:t> de me </a:t>
            </a:r>
            <a:r>
              <a:rPr lang="en-US" dirty="0" err="1"/>
              <a:t>laisser</a:t>
            </a:r>
            <a:r>
              <a:rPr lang="en-US" dirty="0"/>
              <a:t> </a:t>
            </a:r>
            <a:r>
              <a:rPr lang="en-US" dirty="0" err="1"/>
              <a:t>distraire</a:t>
            </a:r>
            <a:r>
              <a:rPr lang="en-US" dirty="0"/>
              <a:t>, le </a:t>
            </a:r>
            <a:r>
              <a:rPr lang="en-US" dirty="0" err="1"/>
              <a:t>chronomètre</a:t>
            </a:r>
            <a:r>
              <a:rPr lang="en-US" dirty="0"/>
              <a:t> </a:t>
            </a:r>
            <a:r>
              <a:rPr lang="en-US" dirty="0" err="1"/>
              <a:t>m'indique</a:t>
            </a:r>
            <a:r>
              <a:rPr lang="en-US" dirty="0"/>
              <a:t> </a:t>
            </a:r>
            <a:r>
              <a:rPr lang="en-US" dirty="0" err="1"/>
              <a:t>combien</a:t>
            </a:r>
            <a:r>
              <a:rPr lang="en-US" dirty="0"/>
              <a:t> de temps je </a:t>
            </a:r>
            <a:r>
              <a:rPr lang="en-US" dirty="0" err="1"/>
              <a:t>dois</a:t>
            </a:r>
            <a:r>
              <a:rPr lang="en-US" dirty="0"/>
              <a:t> encore </a:t>
            </a:r>
            <a:r>
              <a:rPr lang="en-US" dirty="0" err="1"/>
              <a:t>travailler</a:t>
            </a:r>
            <a:r>
              <a:rPr lang="en-US" dirty="0"/>
              <a:t> pour </a:t>
            </a:r>
            <a:r>
              <a:rPr lang="en-US" dirty="0" err="1"/>
              <a:t>prêter</a:t>
            </a:r>
            <a:r>
              <a:rPr lang="en-US" dirty="0"/>
              <a:t> attention à </a:t>
            </a:r>
            <a:r>
              <a:rPr lang="en-US" dirty="0" err="1"/>
              <a:t>autre</a:t>
            </a:r>
            <a:r>
              <a:rPr lang="en-US" dirty="0"/>
              <a:t> chose.</a:t>
            </a:r>
            <a:endParaRPr lang="ru-RU" dirty="0"/>
          </a:p>
          <a:p>
            <a:pPr marL="285750" indent="-285750" algn="l">
              <a:lnSpc>
                <a:spcPct val="110000"/>
              </a:lnSpc>
              <a:buFont typeface="Wingdings" panose="05000000000000000000" pitchFamily="2" charset="2"/>
              <a:buChar char="§"/>
            </a:pPr>
            <a:r>
              <a:rPr lang="fr-FR" sz="1200" dirty="0"/>
              <a:t>mais si j'ai un objectif, je me concentre très bien</a:t>
            </a:r>
            <a:endParaRPr lang="en-US" sz="1200" dirty="0"/>
          </a:p>
        </p:txBody>
      </p:sp>
      <p:sp>
        <p:nvSpPr>
          <p:cNvPr id="2110" name="Rectangle 2109">
            <a:extLst>
              <a:ext uri="{FF2B5EF4-FFF2-40B4-BE49-F238E27FC236}">
                <a16:creationId xmlns:a16="http://schemas.microsoft.com/office/drawing/2014/main" id="{8016CBC2-5A8E-41E4-B729-A11771E2B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méliorer sa mémoire et sa concentration | Cocooncenter®">
            <a:extLst>
              <a:ext uri="{FF2B5EF4-FFF2-40B4-BE49-F238E27FC236}">
                <a16:creationId xmlns:a16="http://schemas.microsoft.com/office/drawing/2014/main" id="{60E8CEDA-1CB2-A8AD-FDC4-2DBBE7EB22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08" r="1" b="1"/>
          <a:stretch/>
        </p:blipFill>
        <p:spPr bwMode="auto">
          <a:xfrm>
            <a:off x="8226975" y="3086118"/>
            <a:ext cx="3669133" cy="3277277"/>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pic>
        <p:nvPicPr>
          <p:cNvPr id="2" name="Picture 2" descr="Канбан-доска — Википедия">
            <a:extLst>
              <a:ext uri="{FF2B5EF4-FFF2-40B4-BE49-F238E27FC236}">
                <a16:creationId xmlns:a16="http://schemas.microsoft.com/office/drawing/2014/main" id="{049BABE8-9386-B896-FD78-798C44E8CE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47" r="2" b="2"/>
          <a:stretch/>
        </p:blipFill>
        <p:spPr bwMode="auto">
          <a:xfrm>
            <a:off x="8213256" y="641225"/>
            <a:ext cx="3669133" cy="2140627"/>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762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D2546B1-FCB9-084E-A1F4-3CA5DD4FCBA1}"/>
            </a:ext>
          </a:extLst>
        </p:cNvPr>
        <p:cNvGrpSpPr/>
        <p:nvPr/>
      </p:nvGrpSpPr>
      <p:grpSpPr>
        <a:xfrm>
          <a:off x="0" y="0"/>
          <a:ext cx="0" cy="0"/>
          <a:chOff x="0" y="0"/>
          <a:chExt cx="0" cy="0"/>
        </a:xfrm>
      </p:grpSpPr>
      <p:sp useBgFill="1">
        <p:nvSpPr>
          <p:cNvPr id="3096" name="Rectangle 3095">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8" name="Picture 3097">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00" name="Picture 3099">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02" name="Rectangle 3101">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Rectangle 3103">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Rectangle 3105">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3737C5-E8A4-835F-7B48-E68D4D20A1AC}"/>
              </a:ext>
            </a:extLst>
          </p:cNvPr>
          <p:cNvSpPr>
            <a:spLocks noGrp="1"/>
          </p:cNvSpPr>
          <p:nvPr>
            <p:ph type="ctrTitle"/>
          </p:nvPr>
        </p:nvSpPr>
        <p:spPr>
          <a:xfrm>
            <a:off x="6722412" y="613534"/>
            <a:ext cx="4230068" cy="940275"/>
          </a:xfrm>
        </p:spPr>
        <p:txBody>
          <a:bodyPr vert="horz" lIns="91440" tIns="45720" rIns="91440" bIns="45720" rtlCol="0">
            <a:normAutofit fontScale="90000"/>
          </a:bodyPr>
          <a:lstStyle/>
          <a:p>
            <a:pPr algn="l">
              <a:spcAft>
                <a:spcPts val="800"/>
              </a:spcAft>
            </a:pPr>
            <a:r>
              <a:rPr lang="fr-FR" sz="2000" dirty="0"/>
              <a:t>Ma compétence la plus forte est </a:t>
            </a:r>
            <a:br>
              <a:rPr lang="fr-FR" sz="2500" dirty="0"/>
            </a:br>
            <a:r>
              <a:rPr lang="en-US" sz="2800" dirty="0" err="1"/>
              <a:t>l'agilité</a:t>
            </a:r>
            <a:r>
              <a:rPr lang="en-US" sz="2800" dirty="0"/>
              <a:t> </a:t>
            </a:r>
            <a:r>
              <a:rPr lang="en-US" sz="2800" dirty="0" err="1"/>
              <a:t>d'apprentissage</a:t>
            </a:r>
            <a:br>
              <a:rPr lang="uk-UA" sz="25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500" dirty="0"/>
          </a:p>
        </p:txBody>
      </p:sp>
      <p:sp>
        <p:nvSpPr>
          <p:cNvPr id="7" name="Subtitle 6">
            <a:extLst>
              <a:ext uri="{FF2B5EF4-FFF2-40B4-BE49-F238E27FC236}">
                <a16:creationId xmlns:a16="http://schemas.microsoft.com/office/drawing/2014/main" id="{90B2A3CB-0B52-4070-D475-00F3C26D7B05}"/>
              </a:ext>
            </a:extLst>
          </p:cNvPr>
          <p:cNvSpPr>
            <a:spLocks noGrp="1"/>
          </p:cNvSpPr>
          <p:nvPr>
            <p:ph type="subTitle" idx="1"/>
          </p:nvPr>
        </p:nvSpPr>
        <p:spPr>
          <a:xfrm>
            <a:off x="6722412" y="1419726"/>
            <a:ext cx="5164787" cy="4884163"/>
          </a:xfrm>
        </p:spPr>
        <p:txBody>
          <a:bodyPr>
            <a:noAutofit/>
          </a:bodyPr>
          <a:lstStyle/>
          <a:p>
            <a:pPr marL="285750" indent="-285750" algn="l">
              <a:lnSpc>
                <a:spcPct val="110000"/>
              </a:lnSpc>
              <a:buFont typeface="Wingdings" panose="05000000000000000000" pitchFamily="2" charset="2"/>
              <a:buChar char="q"/>
            </a:pPr>
            <a:r>
              <a:rPr lang="en-US" sz="1200" dirty="0">
                <a:highlight>
                  <a:srgbClr val="000000"/>
                </a:highlight>
              </a:rPr>
              <a:t>L</a:t>
            </a:r>
            <a:r>
              <a:rPr lang="fr-FR" sz="1200" dirty="0">
                <a:highlight>
                  <a:srgbClr val="000000"/>
                </a:highlight>
              </a:rPr>
              <a:t>e désir d'aller au cœur du sujet</a:t>
            </a:r>
          </a:p>
          <a:p>
            <a:pPr marL="285750" indent="-285750" algn="l">
              <a:lnSpc>
                <a:spcPct val="110000"/>
              </a:lnSpc>
              <a:buFont typeface="Wingdings" panose="05000000000000000000" pitchFamily="2" charset="2"/>
              <a:buChar char="q"/>
            </a:pPr>
            <a:r>
              <a:rPr lang="fr-FR" sz="1200" dirty="0">
                <a:highlight>
                  <a:srgbClr val="000000"/>
                </a:highlight>
              </a:rPr>
              <a:t>Flexibilité active : </a:t>
            </a:r>
            <a:r>
              <a:rPr lang="ru-RU" sz="1200" dirty="0">
                <a:highlight>
                  <a:srgbClr val="000000"/>
                </a:highlight>
              </a:rPr>
              <a:t> </a:t>
            </a:r>
            <a:r>
              <a:rPr lang="fr-FR" sz="1200" dirty="0">
                <a:highlight>
                  <a:srgbClr val="000000"/>
                </a:highlight>
              </a:rPr>
              <a:t>à s'adapter rapidement à de nouvelles conditions, situations et exigences.</a:t>
            </a:r>
          </a:p>
          <a:p>
            <a:pPr marL="285750" indent="-285750" algn="l">
              <a:lnSpc>
                <a:spcPct val="110000"/>
              </a:lnSpc>
              <a:buFont typeface="Wingdings" panose="05000000000000000000" pitchFamily="2" charset="2"/>
              <a:buChar char="q"/>
            </a:pPr>
            <a:r>
              <a:rPr lang="fr-FR" sz="1200" dirty="0">
                <a:highlight>
                  <a:srgbClr val="000000"/>
                </a:highlight>
              </a:rPr>
              <a:t>Capacité à expérimenter : Volonté d'essayer de nouvelles idées et méthodes dans le cadre du processus d'apprentissage</a:t>
            </a:r>
            <a:r>
              <a:rPr lang="fr-FR" sz="800" dirty="0">
                <a:solidFill>
                  <a:schemeClr val="tx1">
                    <a:lumMod val="75000"/>
                  </a:schemeClr>
                </a:solidFill>
                <a:highlight>
                  <a:srgbClr val="000000"/>
                </a:highlight>
              </a:rPr>
              <a:t>. </a:t>
            </a:r>
            <a:r>
              <a:rPr lang="en-US" sz="800" dirty="0">
                <a:solidFill>
                  <a:schemeClr val="tx1">
                    <a:lumMod val="75000"/>
                  </a:schemeClr>
                </a:solidFill>
                <a:highlight>
                  <a:srgbClr val="000000"/>
                </a:highlight>
              </a:rPr>
              <a:t>(We are maker)</a:t>
            </a:r>
            <a:endParaRPr lang="fr-FR" sz="800" dirty="0">
              <a:solidFill>
                <a:schemeClr val="tx1">
                  <a:lumMod val="75000"/>
                </a:schemeClr>
              </a:solidFill>
              <a:highlight>
                <a:srgbClr val="000000"/>
              </a:highlight>
            </a:endParaRPr>
          </a:p>
          <a:p>
            <a:pPr marL="285750" indent="-285750" algn="l">
              <a:lnSpc>
                <a:spcPct val="110000"/>
              </a:lnSpc>
              <a:buFont typeface="Wingdings" panose="05000000000000000000" pitchFamily="2" charset="2"/>
              <a:buChar char="q"/>
            </a:pPr>
            <a:r>
              <a:rPr lang="fr-FR" sz="1200" dirty="0">
                <a:highlight>
                  <a:srgbClr val="000000"/>
                </a:highlight>
              </a:rPr>
              <a:t>Aptitude au changement : Capacité à accepter ouvertement le changement et à en tirer des enseignements.</a:t>
            </a:r>
          </a:p>
          <a:p>
            <a:pPr marL="285750" indent="-285750" algn="l">
              <a:lnSpc>
                <a:spcPct val="110000"/>
              </a:lnSpc>
              <a:buFont typeface="Wingdings" panose="05000000000000000000" pitchFamily="2" charset="2"/>
              <a:buChar char="q"/>
            </a:pPr>
            <a:r>
              <a:rPr lang="fr-FR" sz="1200" dirty="0">
                <a:highlight>
                  <a:srgbClr val="000000"/>
                </a:highlight>
              </a:rPr>
              <a:t>Autodétermination : </a:t>
            </a:r>
            <a:r>
              <a:rPr lang="ru-RU" sz="1200" dirty="0">
                <a:highlight>
                  <a:srgbClr val="000000"/>
                </a:highlight>
              </a:rPr>
              <a:t> </a:t>
            </a:r>
            <a:r>
              <a:rPr lang="fr-FR" sz="1200" dirty="0">
                <a:highlight>
                  <a:srgbClr val="000000"/>
                </a:highlight>
              </a:rPr>
              <a:t>à définir de manière indépendante ses objectifs d'apprentissage et à choisir les meilleures méthodes pour les atteindre. </a:t>
            </a:r>
            <a:r>
              <a:rPr lang="fr-FR" sz="800" dirty="0">
                <a:solidFill>
                  <a:schemeClr val="tx1">
                    <a:lumMod val="75000"/>
                  </a:schemeClr>
                </a:solidFill>
                <a:highlight>
                  <a:srgbClr val="000000"/>
                </a:highlight>
              </a:rPr>
              <a:t>(</a:t>
            </a:r>
            <a:r>
              <a:rPr lang="en-US" sz="800" b="0" i="0" dirty="0" err="1">
                <a:solidFill>
                  <a:schemeClr val="tx1">
                    <a:lumMod val="75000"/>
                  </a:schemeClr>
                </a:solidFill>
                <a:effectLst/>
                <a:highlight>
                  <a:srgbClr val="000000"/>
                </a:highlight>
                <a:latin typeface="Aptos Narrow" panose="020B0004020202020204" pitchFamily="34" charset="0"/>
              </a:rPr>
              <a:t>playzone</a:t>
            </a:r>
            <a:r>
              <a:rPr lang="en-US" sz="800" b="0" i="0" dirty="0">
                <a:solidFill>
                  <a:schemeClr val="tx1">
                    <a:lumMod val="75000"/>
                  </a:schemeClr>
                </a:solidFill>
                <a:effectLst/>
                <a:highlight>
                  <a:srgbClr val="000000"/>
                </a:highlight>
                <a:latin typeface="Aptos Narrow" panose="020B0004020202020204" pitchFamily="34" charset="0"/>
              </a:rPr>
              <a:t> </a:t>
            </a:r>
            <a:r>
              <a:rPr lang="fr-FR" sz="800" dirty="0">
                <a:solidFill>
                  <a:schemeClr val="tx1">
                    <a:lumMod val="75000"/>
                  </a:schemeClr>
                </a:solidFill>
                <a:highlight>
                  <a:srgbClr val="000000"/>
                </a:highlight>
              </a:rPr>
              <a:t>)</a:t>
            </a:r>
          </a:p>
          <a:p>
            <a:pPr marL="285750" indent="-285750" algn="l">
              <a:lnSpc>
                <a:spcPct val="110000"/>
              </a:lnSpc>
              <a:buFont typeface="Wingdings" panose="05000000000000000000" pitchFamily="2" charset="2"/>
              <a:buChar char="q"/>
            </a:pPr>
            <a:r>
              <a:rPr lang="fr-FR" sz="1200" dirty="0">
                <a:highlight>
                  <a:srgbClr val="000000"/>
                </a:highlight>
              </a:rPr>
              <a:t>Flexibilité dans la résolution des problèmes : </a:t>
            </a:r>
            <a:r>
              <a:rPr lang="ru-RU" sz="1200" dirty="0">
                <a:highlight>
                  <a:srgbClr val="000000"/>
                </a:highlight>
              </a:rPr>
              <a:t> </a:t>
            </a:r>
            <a:r>
              <a:rPr lang="fr-FR" sz="1200" dirty="0">
                <a:highlight>
                  <a:srgbClr val="000000"/>
                </a:highlight>
              </a:rPr>
              <a:t>à utiliser des approches créatives et non standard pour résoudre les problèmes et les tâches.</a:t>
            </a:r>
            <a:endParaRPr lang="uk-UA" sz="1200" dirty="0">
              <a:highlight>
                <a:srgbClr val="000000"/>
              </a:highlight>
            </a:endParaRPr>
          </a:p>
          <a:p>
            <a:pPr marL="285750" indent="-285750" algn="l">
              <a:lnSpc>
                <a:spcPct val="110000"/>
              </a:lnSpc>
              <a:buFont typeface="Wingdings" panose="05000000000000000000" pitchFamily="2" charset="2"/>
              <a:buChar char="q"/>
            </a:pPr>
            <a:r>
              <a:rPr lang="fr-FR" sz="1200" dirty="0">
                <a:highlight>
                  <a:srgbClr val="000000"/>
                </a:highlight>
              </a:rPr>
              <a:t>Compréhension réceptive ou compétence réceptive. Il s'agit de la capacité à comprendre le sens d'une déclaration ou d'un texte en écoutant ou en lisant, sans nécessairement comprendre chaque mot ou utiliser une traduction. </a:t>
            </a:r>
            <a:endParaRPr lang="uk-UA" sz="1200" dirty="0">
              <a:highlight>
                <a:srgbClr val="000000"/>
              </a:highlight>
            </a:endParaRPr>
          </a:p>
        </p:txBody>
      </p:sp>
      <p:sp>
        <p:nvSpPr>
          <p:cNvPr id="3108" name="Rectangle 3107">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tanding around a table&#10;&#10;Description automatically generated">
            <a:extLst>
              <a:ext uri="{FF2B5EF4-FFF2-40B4-BE49-F238E27FC236}">
                <a16:creationId xmlns:a16="http://schemas.microsoft.com/office/drawing/2014/main" id="{CB3B4C4A-97B6-3C84-940A-10AC810B2F52}"/>
              </a:ext>
            </a:extLst>
          </p:cNvPr>
          <p:cNvPicPr>
            <a:picLocks noChangeAspect="1"/>
          </p:cNvPicPr>
          <p:nvPr/>
        </p:nvPicPr>
        <p:blipFill>
          <a:blip r:embed="rId5"/>
          <a:stretch>
            <a:fillRect/>
          </a:stretch>
        </p:blipFill>
        <p:spPr>
          <a:xfrm>
            <a:off x="3208948" y="2511325"/>
            <a:ext cx="3360491" cy="4103112"/>
          </a:xfrm>
          <a:prstGeom prst="rect">
            <a:avLst/>
          </a:prstGeom>
        </p:spPr>
      </p:pic>
      <p:pic>
        <p:nvPicPr>
          <p:cNvPr id="3" name="Picture 2">
            <a:extLst>
              <a:ext uri="{FF2B5EF4-FFF2-40B4-BE49-F238E27FC236}">
                <a16:creationId xmlns:a16="http://schemas.microsoft.com/office/drawing/2014/main" id="{EA53C970-22F6-EA7A-245F-09F919CBF447}"/>
              </a:ext>
            </a:extLst>
          </p:cNvPr>
          <p:cNvPicPr>
            <a:picLocks noChangeAspect="1"/>
          </p:cNvPicPr>
          <p:nvPr/>
        </p:nvPicPr>
        <p:blipFill>
          <a:blip r:embed="rId6"/>
          <a:stretch>
            <a:fillRect/>
          </a:stretch>
        </p:blipFill>
        <p:spPr>
          <a:xfrm>
            <a:off x="153505" y="127698"/>
            <a:ext cx="2559637" cy="6588061"/>
          </a:xfrm>
          <a:prstGeom prst="rect">
            <a:avLst/>
          </a:prstGeom>
        </p:spPr>
      </p:pic>
      <p:pic>
        <p:nvPicPr>
          <p:cNvPr id="9" name="Picture 2">
            <a:extLst>
              <a:ext uri="{FF2B5EF4-FFF2-40B4-BE49-F238E27FC236}">
                <a16:creationId xmlns:a16="http://schemas.microsoft.com/office/drawing/2014/main" id="{B0473042-DCE2-3CA8-D9C9-81EF4CD65A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8207" y="371007"/>
            <a:ext cx="3670684" cy="20696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tanding next to a wooden object&#10;&#10;Description automatically generated">
            <a:extLst>
              <a:ext uri="{FF2B5EF4-FFF2-40B4-BE49-F238E27FC236}">
                <a16:creationId xmlns:a16="http://schemas.microsoft.com/office/drawing/2014/main" id="{B935129B-D4E6-C052-A211-DEAEB53F0A81}"/>
              </a:ext>
            </a:extLst>
          </p:cNvPr>
          <p:cNvPicPr>
            <a:picLocks noChangeAspect="1"/>
          </p:cNvPicPr>
          <p:nvPr/>
        </p:nvPicPr>
        <p:blipFill>
          <a:blip r:embed="rId8"/>
          <a:stretch>
            <a:fillRect/>
          </a:stretch>
        </p:blipFill>
        <p:spPr>
          <a:xfrm>
            <a:off x="1585086" y="2716311"/>
            <a:ext cx="1787135" cy="2382846"/>
          </a:xfrm>
          <a:prstGeom prst="rect">
            <a:avLst/>
          </a:prstGeom>
        </p:spPr>
      </p:pic>
    </p:spTree>
    <p:extLst>
      <p:ext uri="{BB962C8B-B14F-4D97-AF65-F5344CB8AC3E}">
        <p14:creationId xmlns:p14="http://schemas.microsoft.com/office/powerpoint/2010/main" val="242572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7000" b="-7000"/>
          </a:stretch>
        </a:blipFill>
        <a:effectLst/>
      </p:bgPr>
    </p:bg>
    <p:spTree>
      <p:nvGrpSpPr>
        <p:cNvPr id="1" name="">
          <a:extLst>
            <a:ext uri="{FF2B5EF4-FFF2-40B4-BE49-F238E27FC236}">
              <a16:creationId xmlns:a16="http://schemas.microsoft.com/office/drawing/2014/main" id="{54C2C157-4F60-9F9D-005E-4C50C015AB9E}"/>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705363D5-BB6F-5C8F-8DDD-EEDF913A558F}"/>
              </a:ext>
            </a:extLst>
          </p:cNvPr>
          <p:cNvSpPr>
            <a:spLocks noGrp="1"/>
          </p:cNvSpPr>
          <p:nvPr>
            <p:ph type="subTitle" idx="1"/>
          </p:nvPr>
        </p:nvSpPr>
        <p:spPr>
          <a:xfrm>
            <a:off x="1442720" y="924560"/>
            <a:ext cx="6979920" cy="4521200"/>
          </a:xfrm>
        </p:spPr>
        <p:txBody>
          <a:bodyPr>
            <a:noAutofit/>
          </a:bodyPr>
          <a:lstStyle/>
          <a:p>
            <a:pPr algn="l">
              <a:lnSpc>
                <a:spcPct val="110000"/>
              </a:lnSpc>
            </a:pPr>
            <a:r>
              <a:rPr lang="fr-FR" dirty="0"/>
              <a:t>Pendant mes études, j'ai décidé d'utiliser le chat GPT comme un outil inépuisable pour acquérir de nouvelles connaissances et comprendre des concepts complexes. Il est devenu pour moi non seulement une source de réponses, mais aussi un partenaire d'apprentissage et un enseignant.</a:t>
            </a:r>
          </a:p>
          <a:p>
            <a:pPr algn="l">
              <a:lnSpc>
                <a:spcPct val="110000"/>
              </a:lnSpc>
            </a:pPr>
            <a:r>
              <a:rPr lang="fr-FR" dirty="0"/>
              <a:t>Au lieu de chercher des réponses toutes faites, j'ai interagi avec le chat GPT, discuté de questions et échangé des idées pour mieux comprendre le sujet. </a:t>
            </a:r>
          </a:p>
          <a:p>
            <a:pPr algn="l">
              <a:lnSpc>
                <a:spcPct val="110000"/>
              </a:lnSpc>
            </a:pPr>
            <a:r>
              <a:rPr lang="fr-FR" dirty="0"/>
              <a:t>Le chat GPT a agi comme un assistant fidèle, me guidant vers les bonnes réponses et me fournissant des explications. </a:t>
            </a:r>
          </a:p>
          <a:p>
            <a:pPr algn="l">
              <a:lnSpc>
                <a:spcPct val="110000"/>
              </a:lnSpc>
            </a:pPr>
            <a:r>
              <a:rPr lang="fr-FR" dirty="0"/>
              <a:t>						Chat GPT</a:t>
            </a:r>
            <a:endParaRPr lang="uk-UA" dirty="0"/>
          </a:p>
        </p:txBody>
      </p:sp>
    </p:spTree>
    <p:extLst>
      <p:ext uri="{BB962C8B-B14F-4D97-AF65-F5344CB8AC3E}">
        <p14:creationId xmlns:p14="http://schemas.microsoft.com/office/powerpoint/2010/main" val="15788413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TM16401375[[fn=Madison]]</Template>
  <TotalTime>3432</TotalTime>
  <Words>1180</Words>
  <Application>Microsoft Office PowerPoint</Application>
  <PresentationFormat>Widescreen</PresentationFormat>
  <Paragraphs>96</Paragraphs>
  <Slides>25</Slides>
  <Notes>0</Notes>
  <HiddenSlides>12</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 Narrow</vt:lpstr>
      <vt:lpstr>Arial</vt:lpstr>
      <vt:lpstr>Calibri</vt:lpstr>
      <vt:lpstr>MS Shell Dlg 2</vt:lpstr>
      <vt:lpstr>Söhne</vt:lpstr>
      <vt:lpstr>Tahoma</vt:lpstr>
      <vt:lpstr>Wingdings</vt:lpstr>
      <vt:lpstr>Wingdings 3</vt:lpstr>
      <vt:lpstr>Madison</vt:lpstr>
      <vt:lpstr>Projet  "Enseignement supérieur en Ukraine"</vt:lpstr>
      <vt:lpstr>PowerPoint Presentation</vt:lpstr>
      <vt:lpstr>PowerPoint Presentation</vt:lpstr>
      <vt:lpstr>PowerPoint Presentation</vt:lpstr>
      <vt:lpstr>PowerPoint Presentation</vt:lpstr>
      <vt:lpstr>Soft skills </vt:lpstr>
      <vt:lpstr>Mon point faible est               sens de l’organisation </vt:lpstr>
      <vt:lpstr>Ma compétence la plus forte est  l'agilité d'apprentissage </vt:lpstr>
      <vt:lpstr>PowerPoint Presentation</vt:lpstr>
      <vt:lpstr>Projet </vt:lpstr>
      <vt:lpstr> </vt:lpstr>
      <vt:lpstr>Quel est l'objectif principal du projet?         </vt:lpstr>
      <vt:lpstr>Pourquoi ce projet, pourquoi ce choix ?        Які специфічні проблеми?   </vt:lpstr>
      <vt:lpstr>Qui sont les utilisateurs ou le public cible du projet? Comment le projet répond-il aux besoins de ce public?     </vt:lpstr>
      <vt:lpstr>Technologies Utilisées: Quelles technologies avez-vous choisies pour le développement sur base de la fiche des techno?     </vt:lpstr>
      <vt:lpstr>Ressources utilisées :  ◦ https://data.gov.ua/ dani-shchodo-osviti.csv      ◦ GitHub Ukraine-regions.JSON sours File  ◦  https://simplemaps.com//world-cities worldcities.excel  ◦  https://data.gov.ua/ cod_postal_ua.csv  ◦ https://index.minfin.com.ua/ Population par région de l'Ukraine</vt:lpstr>
      <vt:lpstr>PowerPoint Presentation</vt:lpstr>
      <vt:lpstr>Процеси ETL:  "Extract, Transform, Load"  (видобуття, трансформація, завантаження).  Це процес, який використовується для переміщення даних з одного місця в інше. Зазвичай з операційних систем або баз даних в системи аналізу даних або data warehouse.</vt:lpstr>
      <vt:lpstr>  Architecture du Projet           Data Warehouse </vt:lpstr>
      <vt:lpstr>La relation est négative. Les universités comptant le plus grand nombre d’étudiants n’offrent pas les spécialisations les plus populaires.           Університети з найбільшою кількістю студентів            не пропонують найпопулярніші спеціальності</vt:lpstr>
      <vt:lpstr>PowerPoint Presentation</vt:lpstr>
      <vt:lpstr> Les universités les plus importantes, avec le plus grand nombre d'étudiants, sont des universités d'État. Найбільші університети за обсягом студентів - є державними. </vt:lpstr>
      <vt:lpstr>    </vt:lpstr>
      <vt:lpstr>    </vt:lpstr>
      <vt:lpstr>Merci.  Je me ferai un plaisir de répondre à vos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"Enseignement supérieur en Ukraine"</dc:title>
  <dc:creator>Olena Shylkina</dc:creator>
  <cp:lastModifiedBy>Olena Shylkina</cp:lastModifiedBy>
  <cp:revision>39</cp:revision>
  <dcterms:created xsi:type="dcterms:W3CDTF">2024-02-21T10:57:21Z</dcterms:created>
  <dcterms:modified xsi:type="dcterms:W3CDTF">2024-05-17T10:27:30Z</dcterms:modified>
</cp:coreProperties>
</file>